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64" r:id="rId4"/>
    <p:sldId id="263" r:id="rId5"/>
    <p:sldId id="269" r:id="rId6"/>
    <p:sldId id="268" r:id="rId7"/>
    <p:sldId id="267" r:id="rId8"/>
    <p:sldId id="266" r:id="rId9"/>
    <p:sldId id="265" r:id="rId10"/>
    <p:sldId id="270" r:id="rId11"/>
    <p:sldId id="271" r:id="rId12"/>
    <p:sldId id="272" r:id="rId13"/>
    <p:sldId id="273" r:id="rId14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16" y="-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F13A-F0DD-4602-B790-2D6409191330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DC5DC-0504-422F-AF71-CE20CD749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624" y="2931790"/>
            <a:ext cx="6912768" cy="742950"/>
          </a:xfrm>
        </p:spPr>
        <p:txBody>
          <a:bodyPr>
            <a:noAutofit/>
          </a:bodyPr>
          <a:lstStyle/>
          <a:p>
            <a:r>
              <a:rPr lang="de-DE" sz="3050" dirty="0" smtClean="0"/>
              <a:t>Römische Gesellschaft und Politik </a:t>
            </a:r>
            <a:endParaRPr lang="de-DE" sz="305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Eine Einführung in die Zeit der römischen Republik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25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77160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9"/>
              </a:tblGrid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300" b="0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de-DE" sz="1300" b="0" i="0" spc="-2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de-DE" sz="1300" b="1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089537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9"/>
              </a:tblGrid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300" b="0" i="1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/>
                      <a:endParaRPr lang="de-DE" sz="1300" b="0" i="1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/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Sonderform: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ultimum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(„Staatsnotstand“)</a:t>
                      </a:r>
                      <a:endParaRPr lang="de-DE" sz="1300" b="0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de-DE" sz="1300" b="0" i="0" spc="-2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de-DE" sz="1300" b="1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3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12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754252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9"/>
              </a:tblGrid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300" b="0" i="1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/>
                      <a:endParaRPr lang="de-DE" sz="1300" b="0" i="1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/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Sonderform: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ultimum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(„Staatsnotstand“)</a:t>
                      </a:r>
                      <a:endParaRPr lang="de-DE" sz="1300" b="0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de-DE" sz="1300" b="1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Verordnungen</a:t>
                      </a:r>
                      <a:r>
                        <a:rPr lang="de-DE" sz="13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300" b="0" i="1" spc="-2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edictum</a:t>
                      </a:r>
                      <a:r>
                        <a:rPr lang="de-DE" sz="1300" b="0" i="1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(nicht von Dauer, verlor Wirkung mit dem Ende der Amtszeit)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de-DE" sz="1300" b="1" i="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Gesetzesvorschläge</a:t>
                      </a:r>
                      <a:r>
                        <a:rPr lang="de-DE" sz="1300" b="0" i="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in den Komitien (</a:t>
                      </a:r>
                      <a:r>
                        <a:rPr lang="de-DE" sz="1300" b="0" i="0" spc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un-ter</a:t>
                      </a:r>
                      <a:r>
                        <a:rPr lang="de-DE" sz="1300" b="0" i="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Beachtung der Senatsempfehlungen)</a:t>
                      </a:r>
                      <a:endParaRPr lang="de-DE" sz="1300" b="0" i="0" spc="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de-DE" sz="1300" b="1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13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163593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9"/>
              </a:tblGrid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300" b="0" i="1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/>
                      <a:endParaRPr lang="de-DE" sz="1300" b="0" i="1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/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Sonderform: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r>
                        <a:rPr lang="de-DE" sz="13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ultimum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(„Staatsnotstand“)</a:t>
                      </a:r>
                      <a:endParaRPr lang="de-DE" sz="1300" b="0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de-DE" sz="1300" b="1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Verordnungen</a:t>
                      </a:r>
                      <a:r>
                        <a:rPr lang="de-DE" sz="13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300" b="0" i="1" spc="-2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edictum</a:t>
                      </a:r>
                      <a:r>
                        <a:rPr lang="de-DE" sz="1300" b="0" i="1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(nicht von Dauer, verlor Wirkung mit dem Ende der Amtszeit)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de-DE" sz="1300" b="1" i="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Gesetzesvorschläge</a:t>
                      </a:r>
                      <a:r>
                        <a:rPr lang="de-DE" sz="1300" b="0" i="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in den Komitien (</a:t>
                      </a:r>
                      <a:r>
                        <a:rPr lang="de-DE" sz="1300" b="0" i="0" spc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un-ter</a:t>
                      </a:r>
                      <a:r>
                        <a:rPr lang="de-DE" sz="1300" b="0" i="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Beachtung der Senatsempfehlungen)</a:t>
                      </a:r>
                      <a:endParaRPr lang="de-DE" sz="1300" b="0" i="0" spc="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de-DE" sz="13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 der </a:t>
                      </a:r>
                      <a:r>
                        <a:rPr lang="de-DE" sz="1300" b="1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Zenturiatkomitien</a:t>
                      </a:r>
                      <a:r>
                        <a:rPr lang="de-DE" sz="13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und Tributkomitien: </a:t>
                      </a:r>
                      <a:r>
                        <a:rPr lang="de-DE" sz="1300" b="0" i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leges</a:t>
                      </a:r>
                      <a:endParaRPr lang="de-DE" sz="1300" b="0" i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spcAft>
                          <a:spcPts val="200"/>
                        </a:spcAft>
                      </a:pPr>
                      <a:endParaRPr lang="de-DE" sz="400" b="1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de-DE" sz="13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 des</a:t>
                      </a:r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1" i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Concilium</a:t>
                      </a:r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300" b="1" i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plebis</a:t>
                      </a:r>
                      <a:r>
                        <a:rPr lang="de-DE" sz="13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plebiscita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(später den </a:t>
                      </a:r>
                      <a:r>
                        <a:rPr lang="de-DE" sz="13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leges</a:t>
                      </a:r>
                      <a:r>
                        <a:rPr lang="de-DE" sz="13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gleichgestellt)</a:t>
                      </a:r>
                      <a:endParaRPr lang="de-DE" sz="1300" b="0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84510"/>
              </p:ext>
            </p:extLst>
          </p:nvPr>
        </p:nvGraphicFramePr>
        <p:xfrm>
          <a:off x="5652120" y="987574"/>
          <a:ext cx="295232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de-DE" i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Aristokratisches Element</a:t>
                      </a:r>
                      <a:endParaRPr lang="de-DE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de-DE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Monarchisches Element</a:t>
                      </a:r>
                      <a:endParaRPr lang="de-DE" b="1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de-DE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Demokratisches Element</a:t>
                      </a:r>
                      <a:endParaRPr lang="de-DE" b="1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39507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715"/>
                <a:gridCol w="1362614"/>
              </a:tblGrid>
              <a:tr h="936104">
                <a:tc gridSpan="2">
                  <a:txBody>
                    <a:bodyPr/>
                    <a:lstStyle/>
                    <a:p>
                      <a:pPr algn="l"/>
                      <a:endParaRPr lang="de-DE" sz="1200" b="0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de-DE" sz="1200" b="0" i="0" spc="-2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de-DE" sz="6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 gridSpan="2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de-DE" sz="1050" b="0" i="0" spc="-1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7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007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715"/>
                <a:gridCol w="1362614"/>
              </a:tblGrid>
              <a:tr h="936104">
                <a:tc gridSpan="2">
                  <a:txBody>
                    <a:bodyPr/>
                    <a:lstStyle/>
                    <a:p>
                      <a:pPr algn="l"/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Zusammensetzung:</a:t>
                      </a:r>
                    </a:p>
                    <a:p>
                      <a:pPr algn="l"/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Ab Sulla 600 Senatoren, die vo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 den Zensoren alle 5 Jahre benannt wurden</a:t>
                      </a:r>
                    </a:p>
                    <a:p>
                      <a:pPr algn="l"/>
                      <a:r>
                        <a:rPr lang="de-DE" sz="12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2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200" b="0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de-DE" sz="1200" b="0" i="0" spc="-2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de-DE" sz="6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 gridSpan="2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de-DE" sz="1050" b="0" i="0" spc="-1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50332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715"/>
                <a:gridCol w="1362614"/>
              </a:tblGrid>
              <a:tr h="936104">
                <a:tc gridSpan="2">
                  <a:txBody>
                    <a:bodyPr/>
                    <a:lstStyle/>
                    <a:p>
                      <a:pPr algn="l"/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Zusammensetzung:</a:t>
                      </a:r>
                    </a:p>
                    <a:p>
                      <a:pPr algn="l"/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Ab Sulla 600 Senatoren, die vo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 den Zensoren alle 5 Jahre benannt wurden</a:t>
                      </a:r>
                    </a:p>
                    <a:p>
                      <a:pPr algn="l"/>
                      <a:r>
                        <a:rPr lang="de-DE" sz="12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2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200" b="0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Grundprinzipien: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Cursus</a:t>
                      </a: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honorum</a:t>
                      </a:r>
                      <a:endParaRPr lang="de-DE" sz="12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Annuitätsprinzip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Kollegialprinzip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Interzessionsrecht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Iterationsverbot</a:t>
                      </a:r>
                      <a:endParaRPr lang="de-DE" sz="1200" b="0" i="0" spc="-2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de-DE" sz="6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 gridSpan="2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de-DE" sz="1050" b="0" i="0" spc="-1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710212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715"/>
                <a:gridCol w="1362614"/>
              </a:tblGrid>
              <a:tr h="936104">
                <a:tc gridSpan="2">
                  <a:txBody>
                    <a:bodyPr/>
                    <a:lstStyle/>
                    <a:p>
                      <a:pPr algn="l"/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Zusammensetzung:</a:t>
                      </a:r>
                    </a:p>
                    <a:p>
                      <a:pPr algn="l"/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Ab Sulla 600 Senatoren, die vo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 den Zensoren alle 5 Jahre benannt wurden</a:t>
                      </a:r>
                    </a:p>
                    <a:p>
                      <a:pPr algn="l"/>
                      <a:r>
                        <a:rPr lang="de-DE" sz="12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2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200" b="0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Grundprinzipien: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Cursus</a:t>
                      </a: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honorum</a:t>
                      </a:r>
                      <a:endParaRPr lang="de-DE" sz="12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Annuitätsprinzip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Kollegialprinzip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Interzessionsrecht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Iterationsverbot</a:t>
                      </a:r>
                      <a:endParaRPr lang="de-DE" sz="1200" b="0" i="0" spc="-2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de-DE" sz="6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Quästor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Ädil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Prätor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Konsul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(Zensor)</a:t>
                      </a:r>
                      <a:endParaRPr lang="de-DE" sz="1200" b="0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 gridSpan="2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de-DE" sz="1050" b="0" i="0" spc="-1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Geschweifte Klammer links 2"/>
          <p:cNvSpPr/>
          <p:nvPr/>
        </p:nvSpPr>
        <p:spPr>
          <a:xfrm>
            <a:off x="7092280" y="2052000"/>
            <a:ext cx="216024" cy="936104"/>
          </a:xfrm>
          <a:prstGeom prst="leftBrace">
            <a:avLst>
              <a:gd name="adj1" fmla="val 28824"/>
              <a:gd name="adj2" fmla="val 25579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779377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715"/>
                <a:gridCol w="1362614"/>
              </a:tblGrid>
              <a:tr h="936104">
                <a:tc gridSpan="2">
                  <a:txBody>
                    <a:bodyPr/>
                    <a:lstStyle/>
                    <a:p>
                      <a:pPr algn="l"/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Zusammensetzung:</a:t>
                      </a:r>
                    </a:p>
                    <a:p>
                      <a:pPr algn="l"/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Ab Sulla 600 Senatoren, die vo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 den Zensoren alle 5 Jahre benannt wurden</a:t>
                      </a:r>
                    </a:p>
                    <a:p>
                      <a:pPr algn="l"/>
                      <a:r>
                        <a:rPr lang="de-DE" sz="12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2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200" b="0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Grundprinzipien: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Cursus</a:t>
                      </a: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honorum</a:t>
                      </a:r>
                      <a:endParaRPr lang="de-DE" sz="12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Annuitätsprinzip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Kollegialprinzip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Interzessionsrecht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Iterationsverbot</a:t>
                      </a:r>
                      <a:endParaRPr lang="de-DE" sz="1200" b="0" i="0" spc="-2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de-DE" sz="6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Quästor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Ädil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Prätor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Konsul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(Zensor)</a:t>
                      </a:r>
                      <a:endParaRPr lang="de-DE" sz="1200" b="0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 gridSpan="2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de-DE" sz="1200" b="1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Comitia</a:t>
                      </a:r>
                      <a:r>
                        <a:rPr lang="de-DE" sz="1200" b="1" i="0" spc="-1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r>
                        <a:rPr lang="de-DE" sz="1200" b="1" i="0" spc="-1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050" b="0" i="0" spc="-1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Wahl-, Gerichts- &amp; Legislativ-Funktionen</a:t>
                      </a:r>
                      <a:endParaRPr lang="de-DE" sz="1050" b="0" i="0" spc="-1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Geschweifte Klammer links 2"/>
          <p:cNvSpPr/>
          <p:nvPr/>
        </p:nvSpPr>
        <p:spPr>
          <a:xfrm>
            <a:off x="7092280" y="2052000"/>
            <a:ext cx="216024" cy="936104"/>
          </a:xfrm>
          <a:prstGeom prst="leftBrace">
            <a:avLst>
              <a:gd name="adj1" fmla="val 28824"/>
              <a:gd name="adj2" fmla="val 25579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4300"/>
            <a:ext cx="8352928" cy="742950"/>
          </a:xfrm>
        </p:spPr>
        <p:txBody>
          <a:bodyPr>
            <a:noAutofit/>
          </a:bodyPr>
          <a:lstStyle/>
          <a:p>
            <a:r>
              <a:rPr lang="de-DE" sz="2700" dirty="0" smtClean="0"/>
              <a:t>Die Verfassung der römischen Republik</a:t>
            </a:r>
            <a:endParaRPr lang="de-DE" sz="2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4767263"/>
            <a:ext cx="4320480" cy="274320"/>
          </a:xfrm>
        </p:spPr>
        <p:txBody>
          <a:bodyPr/>
          <a:lstStyle/>
          <a:p>
            <a:pPr algn="ctr"/>
            <a:r>
              <a:rPr lang="de-DE" dirty="0" smtClean="0"/>
              <a:t>Römische Gesellschaft und Politik</a:t>
            </a:r>
            <a:endParaRPr lang="de-DE" i="1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056085"/>
              </p:ext>
            </p:extLst>
          </p:nvPr>
        </p:nvGraphicFramePr>
        <p:xfrm>
          <a:off x="5652120" y="987574"/>
          <a:ext cx="2952329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715"/>
                <a:gridCol w="1362614"/>
              </a:tblGrid>
              <a:tr h="936104">
                <a:tc gridSpan="2">
                  <a:txBody>
                    <a:bodyPr/>
                    <a:lstStyle/>
                    <a:p>
                      <a:pPr algn="l"/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Zusammensetzung:</a:t>
                      </a:r>
                    </a:p>
                    <a:p>
                      <a:pPr algn="l"/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Ab Sulla 600 Senatoren, die vo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 den Zensoren alle 5 Jahre benannt wurden</a:t>
                      </a:r>
                    </a:p>
                    <a:p>
                      <a:pPr algn="l"/>
                      <a:r>
                        <a:rPr lang="de-DE" sz="12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Beschlussform</a:t>
                      </a:r>
                      <a:r>
                        <a:rPr lang="de-DE" sz="1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senatus</a:t>
                      </a:r>
                      <a:r>
                        <a:rPr lang="de-DE" sz="12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consultum</a:t>
                      </a:r>
                      <a:endParaRPr lang="de-DE" sz="1200" b="0" i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de-DE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Grundprinzipien: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Cursus</a:t>
                      </a: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200" b="0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honorum</a:t>
                      </a:r>
                      <a:endParaRPr lang="de-DE" sz="12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Annuitätsprinzip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Kollegialprinzip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Interzessionsrecht</a:t>
                      </a:r>
                    </a:p>
                    <a:p>
                      <a:pPr marL="171450" indent="-171450" algn="l">
                        <a:lnSpc>
                          <a:spcPct val="90000"/>
                        </a:lnSpc>
                        <a:buFont typeface="Wingdings" pitchFamily="2" charset="2"/>
                        <a:buChar char="§"/>
                      </a:pPr>
                      <a:r>
                        <a:rPr lang="de-DE" sz="1200" b="0" i="0" spc="-2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Iterationsverbot</a:t>
                      </a:r>
                      <a:endParaRPr lang="de-DE" sz="1200" b="0" i="0" spc="-20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de-DE" sz="600" b="0" i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Quästor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Ädil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Prätor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Konsul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2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(Zensor)</a:t>
                      </a:r>
                      <a:endParaRPr lang="de-DE" sz="1200" b="0" i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136">
                <a:tc gridSpan="2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de-DE" sz="1200" b="1" i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Comitia</a:t>
                      </a:r>
                      <a:r>
                        <a:rPr lang="de-DE" sz="1200" b="1" i="0" spc="-1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r>
                        <a:rPr lang="de-DE" sz="1200" b="1" i="0" spc="-1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050" b="0" i="0" spc="-1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Wahl-, Gerichts- &amp; Legislativ-Funktionen</a:t>
                      </a:r>
                      <a:endParaRPr lang="de-DE" sz="1050" b="0" i="0" spc="-1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1100" b="1" i="0" kern="1200" spc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Zenturiatkomitien</a:t>
                      </a:r>
                      <a:r>
                        <a:rPr lang="de-DE" sz="1100" b="0" i="0" kern="1200" spc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r>
                        <a:rPr lang="de-DE" sz="1100" b="0" i="0" kern="120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Heeresversammlung, in der der Senatoren- &amp; Ritterstand die Mehrheit hat</a:t>
                      </a:r>
                      <a:endParaRPr lang="de-DE" sz="1100" b="0" i="0" kern="1200" spc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1100" b="1" i="0" kern="1200" spc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Tributkomitien</a:t>
                      </a:r>
                      <a:r>
                        <a:rPr lang="de-DE" sz="1100" b="0" i="0" kern="1200" spc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r>
                        <a:rPr lang="de-DE" sz="1100" b="0" i="0" kern="120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Versammlung der Stadtbezirke (4 </a:t>
                      </a:r>
                      <a:r>
                        <a:rPr lang="de-DE" sz="1100" b="0" i="0" kern="1200" spc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städische</a:t>
                      </a:r>
                      <a:r>
                        <a:rPr lang="de-DE" sz="1100" b="0" i="0" kern="120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, 31 ländliche </a:t>
                      </a:r>
                      <a:r>
                        <a:rPr lang="de-DE" sz="1100" b="0" i="1" kern="1200" spc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tribus</a:t>
                      </a:r>
                      <a:r>
                        <a:rPr lang="de-DE" sz="1100" b="0" i="0" kern="120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de-DE" sz="1100" b="0" i="0" kern="1200" spc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1100" b="1" i="0" kern="1200" spc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Concilium</a:t>
                      </a:r>
                      <a:r>
                        <a:rPr lang="de-DE" sz="1100" b="0" i="0" kern="120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de-DE" sz="1100" b="1" i="0" kern="1200" spc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plebis</a:t>
                      </a:r>
                      <a:r>
                        <a:rPr lang="de-DE" sz="1100" b="0" i="0" kern="1200" spc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Versammlung der Stadtbezirke unter Ausschluss aller Patrizier</a:t>
                      </a:r>
                      <a:endParaRPr lang="de-DE" sz="1100" b="1" i="0" kern="1200" spc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Geschweifte Klammer links 2"/>
          <p:cNvSpPr/>
          <p:nvPr/>
        </p:nvSpPr>
        <p:spPr>
          <a:xfrm>
            <a:off x="7092280" y="2052000"/>
            <a:ext cx="216024" cy="936104"/>
          </a:xfrm>
          <a:prstGeom prst="leftBrace">
            <a:avLst>
              <a:gd name="adj1" fmla="val 28824"/>
              <a:gd name="adj2" fmla="val 25579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004048" y="4314924"/>
            <a:ext cx="3816424" cy="4170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de-DE" sz="1000" i="1" spc="-20" dirty="0">
                <a:solidFill>
                  <a:schemeClr val="tx1"/>
                </a:solidFill>
                <a:effectLst/>
                <a:ea typeface="Calibri"/>
              </a:rPr>
              <a:t>Quelle: </a:t>
            </a:r>
            <a:r>
              <a:rPr lang="de-DE" sz="1000" i="1" spc="-20" dirty="0" err="1">
                <a:solidFill>
                  <a:schemeClr val="tx1"/>
                </a:solidFill>
              </a:rPr>
              <a:t>Fuchshuber</a:t>
            </a:r>
            <a:r>
              <a:rPr lang="de-DE" sz="1000" i="1" spc="-20" dirty="0">
                <a:solidFill>
                  <a:schemeClr val="tx1"/>
                </a:solidFill>
              </a:rPr>
              <a:t>-Weiß u.a. (Hrsg.), Von der attischen Demokratie bis zum aufgeklärten Absolutismus, Bamberg 1990 (=Buchners Kolleg Geschichte Bd. 1)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8" r="1563" b="1932"/>
          <a:stretch/>
        </p:blipFill>
        <p:spPr>
          <a:xfrm>
            <a:off x="539552" y="903288"/>
            <a:ext cx="4536504" cy="38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776</Words>
  <Application>Microsoft Office PowerPoint</Application>
  <PresentationFormat>Bildschirmpräsentation (16:9)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Okeanos</vt:lpstr>
      <vt:lpstr>Römische Gesellschaft und Politik 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  <vt:lpstr>Die Verfassung der römischen Republik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wird man ein Mitglied der Gesellschaft?</dc:title>
  <dc:creator>T. Beißner</dc:creator>
  <cp:lastModifiedBy>T. Beißner</cp:lastModifiedBy>
  <cp:revision>40</cp:revision>
  <dcterms:created xsi:type="dcterms:W3CDTF">2018-02-03T13:21:56Z</dcterms:created>
  <dcterms:modified xsi:type="dcterms:W3CDTF">2020-05-12T20:38:47Z</dcterms:modified>
</cp:coreProperties>
</file>