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1" r:id="rId3"/>
    <p:sldId id="264" r:id="rId4"/>
    <p:sldId id="263" r:id="rId5"/>
    <p:sldId id="269" r:id="rId6"/>
    <p:sldId id="268" r:id="rId7"/>
    <p:sldId id="267" r:id="rId8"/>
    <p:sldId id="266" r:id="rId9"/>
    <p:sldId id="265" r:id="rId10"/>
    <p:sldId id="270" r:id="rId11"/>
    <p:sldId id="271" r:id="rId12"/>
    <p:sldId id="272" r:id="rId13"/>
    <p:sldId id="273" r:id="rId14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616" y="-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9F13A-F0DD-4602-B790-2D6409191330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DC5DC-0504-422F-AF71-CE20CD749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36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19200" y="2914650"/>
            <a:ext cx="6858000" cy="74295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19200" y="3843338"/>
            <a:ext cx="6858000" cy="40005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>
            <a:lvl1pPr>
              <a:defRPr sz="1400"/>
            </a:lvl1pPr>
          </a:lstStyle>
          <a:p>
            <a:fld id="{1BA50D42-C9CD-4801-B293-61D1F53EC57E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1216152" y="4766310"/>
            <a:ext cx="1219200" cy="274320"/>
          </a:xfr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904875" y="2736056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hteck 32"/>
          <p:cNvSpPr/>
          <p:nvPr/>
        </p:nvSpPr>
        <p:spPr>
          <a:xfrm>
            <a:off x="914400" y="3786188"/>
            <a:ext cx="7315200" cy="5143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eck 21"/>
          <p:cNvSpPr/>
          <p:nvPr/>
        </p:nvSpPr>
        <p:spPr>
          <a:xfrm>
            <a:off x="904875" y="2736056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eck 31"/>
          <p:cNvSpPr/>
          <p:nvPr/>
        </p:nvSpPr>
        <p:spPr>
          <a:xfrm>
            <a:off x="914400" y="3786188"/>
            <a:ext cx="228600" cy="5143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leichschenkliges Dreieck 7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5400000">
            <a:off x="4361127" y="2401464"/>
            <a:ext cx="43891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370332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228850"/>
            <a:ext cx="6858000" cy="8001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3200400"/>
            <a:ext cx="6781800" cy="85725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/>
          <a:p>
            <a:fld id="{1BA50D42-C9CD-4801-B293-61D1F53EC57E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69848" y="4766310"/>
            <a:ext cx="1520952" cy="274320"/>
          </a:xfr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914400" y="2114550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914400" y="2114550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632198" y="912114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964406"/>
            <a:ext cx="4040188" cy="51435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8201" y="971550"/>
            <a:ext cx="4041775" cy="51435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648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Gleichschenkliges Dreieck 5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Gerade Verbindung 4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Gleichschenkliges Dreieck 5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4600" y="228600"/>
            <a:ext cx="2514600" cy="62865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324600" y="914401"/>
            <a:ext cx="2514600" cy="3632597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 rot="5400000">
            <a:off x="3915025" y="2493169"/>
            <a:ext cx="45262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leichschenkliges Dreieck 8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5715000" cy="428625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642"/>
            <a:ext cx="8229600" cy="506016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1428750"/>
            <a:ext cx="8229600" cy="320268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914400"/>
            <a:ext cx="8229600" cy="40005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leichschenkliges Dreieck 8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457200" y="375642"/>
            <a:ext cx="182880" cy="51435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4295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36827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400800" y="4767263"/>
            <a:ext cx="2289048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898648" y="4767263"/>
            <a:ext cx="3505200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612648" y="4767263"/>
            <a:ext cx="19812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28" name="Gerade Verbindung 2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Gerade Verbindung 28"/>
          <p:cNvSpPr>
            <a:spLocks noChangeShapeType="1"/>
          </p:cNvSpPr>
          <p:nvPr/>
        </p:nvSpPr>
        <p:spPr bwMode="auto">
          <a:xfrm>
            <a:off x="457200" y="85725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leichschenkliges Dreieck 9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87624" y="2931790"/>
            <a:ext cx="6912768" cy="742950"/>
          </a:xfrm>
        </p:spPr>
        <p:txBody>
          <a:bodyPr>
            <a:noAutofit/>
          </a:bodyPr>
          <a:lstStyle/>
          <a:p>
            <a:r>
              <a:rPr lang="de-DE" sz="3050" dirty="0" smtClean="0"/>
              <a:t>Römische Gesellschaft und Politik </a:t>
            </a:r>
            <a:endParaRPr lang="de-DE" sz="305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Eine Einführung in die Zeit der römischen Republik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253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4300"/>
            <a:ext cx="8352928" cy="742950"/>
          </a:xfrm>
        </p:spPr>
        <p:txBody>
          <a:bodyPr>
            <a:noAutofit/>
          </a:bodyPr>
          <a:lstStyle/>
          <a:p>
            <a:r>
              <a:rPr lang="de-DE" sz="2700" dirty="0" smtClean="0"/>
              <a:t>Die Verfassung der römischen Republik</a:t>
            </a:r>
            <a:endParaRPr lang="de-DE" sz="27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83768" y="4767263"/>
            <a:ext cx="4320480" cy="274320"/>
          </a:xfrm>
        </p:spPr>
        <p:txBody>
          <a:bodyPr/>
          <a:lstStyle/>
          <a:p>
            <a:pPr algn="ctr"/>
            <a:r>
              <a:rPr lang="de-DE" dirty="0" smtClean="0"/>
              <a:t>Römische Gesellschaft und Politik</a:t>
            </a:r>
            <a:endParaRPr lang="de-DE" i="1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6C6AE60A-B69C-4790-82F7-3882EDF23186}" type="slidenum">
              <a:rPr lang="de-DE" smtClean="0"/>
              <a:t>10</a:t>
            </a:fld>
            <a:endParaRPr lang="de-DE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477160"/>
              </p:ext>
            </p:extLst>
          </p:nvPr>
        </p:nvGraphicFramePr>
        <p:xfrm>
          <a:off x="5652120" y="987574"/>
          <a:ext cx="2952329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9"/>
              </a:tblGrid>
              <a:tr h="936104">
                <a:tc>
                  <a:txBody>
                    <a:bodyPr/>
                    <a:lstStyle/>
                    <a:p>
                      <a:pPr algn="l"/>
                      <a:r>
                        <a:rPr lang="de-DE" sz="13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Beschlussform</a:t>
                      </a:r>
                      <a:r>
                        <a:rPr lang="de-DE" sz="13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senatus</a:t>
                      </a:r>
                      <a:r>
                        <a:rPr lang="de-DE" sz="13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consultum</a:t>
                      </a:r>
                      <a:endParaRPr lang="de-DE" sz="1300" b="0" i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endParaRPr lang="de-DE" sz="1300" b="0" i="0" spc="-20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endParaRPr lang="de-DE" sz="1300" b="1" i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hteck 10"/>
          <p:cNvSpPr/>
          <p:nvPr/>
        </p:nvSpPr>
        <p:spPr>
          <a:xfrm>
            <a:off x="5004048" y="4314924"/>
            <a:ext cx="3816424" cy="41706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de-DE" sz="1000" i="1" spc="-20" dirty="0">
                <a:solidFill>
                  <a:schemeClr val="tx1"/>
                </a:solidFill>
                <a:effectLst/>
                <a:ea typeface="Calibri"/>
              </a:rPr>
              <a:t>Quelle: </a:t>
            </a:r>
            <a:r>
              <a:rPr lang="de-DE" sz="1000" i="1" spc="-20" dirty="0" err="1">
                <a:solidFill>
                  <a:schemeClr val="tx1"/>
                </a:solidFill>
              </a:rPr>
              <a:t>Fuchshuber</a:t>
            </a:r>
            <a:r>
              <a:rPr lang="de-DE" sz="1000" i="1" spc="-20" dirty="0">
                <a:solidFill>
                  <a:schemeClr val="tx1"/>
                </a:solidFill>
              </a:rPr>
              <a:t>-Weiß u.a. (Hrsg.), Von der attischen Demokratie bis zum aufgeklärten Absolutismus, Bamberg 1990 (=Buchners Kolleg Geschichte Bd. 1)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8" r="1563" b="1932"/>
          <a:stretch/>
        </p:blipFill>
        <p:spPr>
          <a:xfrm>
            <a:off x="539552" y="903288"/>
            <a:ext cx="4536504" cy="38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1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4300"/>
            <a:ext cx="8352928" cy="742950"/>
          </a:xfrm>
        </p:spPr>
        <p:txBody>
          <a:bodyPr>
            <a:noAutofit/>
          </a:bodyPr>
          <a:lstStyle/>
          <a:p>
            <a:r>
              <a:rPr lang="de-DE" sz="2700" dirty="0" smtClean="0"/>
              <a:t>Die Verfassung der römischen Republik</a:t>
            </a:r>
            <a:endParaRPr lang="de-DE" sz="27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83768" y="4767263"/>
            <a:ext cx="4320480" cy="274320"/>
          </a:xfrm>
        </p:spPr>
        <p:txBody>
          <a:bodyPr/>
          <a:lstStyle/>
          <a:p>
            <a:pPr algn="ctr"/>
            <a:r>
              <a:rPr lang="de-DE" dirty="0" smtClean="0"/>
              <a:t>Römische Gesellschaft und Politik</a:t>
            </a:r>
            <a:endParaRPr lang="de-DE" i="1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6C6AE60A-B69C-4790-82F7-3882EDF23186}" type="slidenum">
              <a:rPr lang="de-DE" smtClean="0"/>
              <a:t>11</a:t>
            </a:fld>
            <a:endParaRPr lang="de-DE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089537"/>
              </p:ext>
            </p:extLst>
          </p:nvPr>
        </p:nvGraphicFramePr>
        <p:xfrm>
          <a:off x="5652120" y="987574"/>
          <a:ext cx="2952329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9"/>
              </a:tblGrid>
              <a:tr h="936104">
                <a:tc>
                  <a:txBody>
                    <a:bodyPr/>
                    <a:lstStyle/>
                    <a:p>
                      <a:pPr algn="l"/>
                      <a:r>
                        <a:rPr lang="de-DE" sz="13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Beschlussform</a:t>
                      </a:r>
                      <a:r>
                        <a:rPr lang="de-DE" sz="13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senatus</a:t>
                      </a:r>
                      <a:r>
                        <a:rPr lang="de-DE" sz="13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consultum</a:t>
                      </a:r>
                      <a:endParaRPr lang="de-DE" sz="1300" b="0" i="1" baseline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/>
                      <a:endParaRPr lang="de-DE" sz="1300" b="0" i="1" baseline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/>
                      <a:r>
                        <a:rPr lang="de-DE" sz="13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Sonderform: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senatus</a:t>
                      </a:r>
                      <a:r>
                        <a:rPr lang="de-DE" sz="13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consultum</a:t>
                      </a:r>
                      <a:r>
                        <a:rPr lang="de-DE" sz="13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ultimum</a:t>
                      </a:r>
                      <a:r>
                        <a:rPr lang="de-DE" sz="13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3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(„Staatsnotstand“)</a:t>
                      </a:r>
                      <a:endParaRPr lang="de-DE" sz="1300" b="0" i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endParaRPr lang="de-DE" sz="1300" b="0" i="0" spc="-20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endParaRPr lang="de-DE" sz="1300" b="1" i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hteck 10"/>
          <p:cNvSpPr/>
          <p:nvPr/>
        </p:nvSpPr>
        <p:spPr>
          <a:xfrm>
            <a:off x="5004048" y="4314924"/>
            <a:ext cx="3816424" cy="41706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de-DE" sz="1000" i="1" spc="-20" dirty="0">
                <a:solidFill>
                  <a:schemeClr val="tx1"/>
                </a:solidFill>
                <a:effectLst/>
                <a:ea typeface="Calibri"/>
              </a:rPr>
              <a:t>Quelle: </a:t>
            </a:r>
            <a:r>
              <a:rPr lang="de-DE" sz="1000" i="1" spc="-20" dirty="0" err="1">
                <a:solidFill>
                  <a:schemeClr val="tx1"/>
                </a:solidFill>
              </a:rPr>
              <a:t>Fuchshuber</a:t>
            </a:r>
            <a:r>
              <a:rPr lang="de-DE" sz="1000" i="1" spc="-20" dirty="0">
                <a:solidFill>
                  <a:schemeClr val="tx1"/>
                </a:solidFill>
              </a:rPr>
              <a:t>-Weiß u.a. (Hrsg.), Von der attischen Demokratie bis zum aufgeklärten Absolutismus, Bamberg 1990 (=Buchners Kolleg Geschichte Bd. 1)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8" r="1563" b="1932"/>
          <a:stretch/>
        </p:blipFill>
        <p:spPr>
          <a:xfrm>
            <a:off x="539552" y="903288"/>
            <a:ext cx="4536504" cy="38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39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4300"/>
            <a:ext cx="8352928" cy="742950"/>
          </a:xfrm>
        </p:spPr>
        <p:txBody>
          <a:bodyPr>
            <a:noAutofit/>
          </a:bodyPr>
          <a:lstStyle/>
          <a:p>
            <a:r>
              <a:rPr lang="de-DE" sz="2700" dirty="0" smtClean="0"/>
              <a:t>Die Verfassung der römischen Republik</a:t>
            </a:r>
            <a:endParaRPr lang="de-DE" sz="27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83768" y="4767263"/>
            <a:ext cx="4320480" cy="274320"/>
          </a:xfrm>
        </p:spPr>
        <p:txBody>
          <a:bodyPr/>
          <a:lstStyle/>
          <a:p>
            <a:pPr algn="ctr"/>
            <a:r>
              <a:rPr lang="de-DE" dirty="0" smtClean="0"/>
              <a:t>Römische Gesellschaft und Politik</a:t>
            </a:r>
            <a:endParaRPr lang="de-DE" i="1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6C6AE60A-B69C-4790-82F7-3882EDF23186}" type="slidenum">
              <a:rPr lang="de-DE" smtClean="0"/>
              <a:t>12</a:t>
            </a:fld>
            <a:endParaRPr lang="de-DE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754252"/>
              </p:ext>
            </p:extLst>
          </p:nvPr>
        </p:nvGraphicFramePr>
        <p:xfrm>
          <a:off x="5652120" y="987574"/>
          <a:ext cx="2952329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9"/>
              </a:tblGrid>
              <a:tr h="936104">
                <a:tc>
                  <a:txBody>
                    <a:bodyPr/>
                    <a:lstStyle/>
                    <a:p>
                      <a:pPr algn="l"/>
                      <a:r>
                        <a:rPr lang="de-DE" sz="13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Beschlussform</a:t>
                      </a:r>
                      <a:r>
                        <a:rPr lang="de-DE" sz="13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senatus</a:t>
                      </a:r>
                      <a:r>
                        <a:rPr lang="de-DE" sz="13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consultum</a:t>
                      </a:r>
                      <a:endParaRPr lang="de-DE" sz="1300" b="0" i="1" baseline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/>
                      <a:endParaRPr lang="de-DE" sz="1300" b="0" i="1" baseline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/>
                      <a:r>
                        <a:rPr lang="de-DE" sz="13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Sonderform: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senatus</a:t>
                      </a:r>
                      <a:r>
                        <a:rPr lang="de-DE" sz="13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consultum</a:t>
                      </a:r>
                      <a:r>
                        <a:rPr lang="de-DE" sz="13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ultimum</a:t>
                      </a:r>
                      <a:r>
                        <a:rPr lang="de-DE" sz="13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(„Staatsnotstand“)</a:t>
                      </a:r>
                      <a:endParaRPr lang="de-DE" sz="1300" b="0" i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de-DE" sz="1300" b="1" i="0" spc="-2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Verordnungen</a:t>
                      </a:r>
                      <a:r>
                        <a:rPr lang="de-DE" sz="1300" b="0" i="0" spc="-2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 </a:t>
                      </a:r>
                      <a:r>
                        <a:rPr lang="de-DE" sz="1300" b="0" i="1" spc="-2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edictum</a:t>
                      </a:r>
                      <a:r>
                        <a:rPr lang="de-DE" sz="1300" b="0" i="1" spc="-2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300" b="0" i="0" spc="-2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(nicht von Dauer, verlor Wirkung mit dem Ende der Amtszeit)</a:t>
                      </a:r>
                    </a:p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de-DE" sz="1300" b="1" i="0" spc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Gesetzesvorschläge</a:t>
                      </a:r>
                      <a:r>
                        <a:rPr lang="de-DE" sz="1300" b="0" i="0" spc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in den Komitien (</a:t>
                      </a:r>
                      <a:r>
                        <a:rPr lang="de-DE" sz="1300" b="0" i="0" spc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un-ter</a:t>
                      </a:r>
                      <a:r>
                        <a:rPr lang="de-DE" sz="1300" b="0" i="0" spc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Beachtung der Senatsempfehlungen)</a:t>
                      </a:r>
                      <a:endParaRPr lang="de-DE" sz="1300" b="0" i="0" spc="0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endParaRPr lang="de-DE" sz="1300" b="1" i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hteck 10"/>
          <p:cNvSpPr/>
          <p:nvPr/>
        </p:nvSpPr>
        <p:spPr>
          <a:xfrm>
            <a:off x="5004048" y="4314924"/>
            <a:ext cx="3816424" cy="41706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de-DE" sz="1000" i="1" spc="-20" dirty="0">
                <a:solidFill>
                  <a:schemeClr val="tx1"/>
                </a:solidFill>
                <a:effectLst/>
                <a:ea typeface="Calibri"/>
              </a:rPr>
              <a:t>Quelle: </a:t>
            </a:r>
            <a:r>
              <a:rPr lang="de-DE" sz="1000" i="1" spc="-20" dirty="0" err="1">
                <a:solidFill>
                  <a:schemeClr val="tx1"/>
                </a:solidFill>
              </a:rPr>
              <a:t>Fuchshuber</a:t>
            </a:r>
            <a:r>
              <a:rPr lang="de-DE" sz="1000" i="1" spc="-20" dirty="0">
                <a:solidFill>
                  <a:schemeClr val="tx1"/>
                </a:solidFill>
              </a:rPr>
              <a:t>-Weiß u.a. (Hrsg.), Von der attischen Demokratie bis zum aufgeklärten Absolutismus, Bamberg 1990 (=Buchners Kolleg Geschichte Bd. 1)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8" r="1563" b="1932"/>
          <a:stretch/>
        </p:blipFill>
        <p:spPr>
          <a:xfrm>
            <a:off x="539552" y="903288"/>
            <a:ext cx="4536504" cy="38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57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4300"/>
            <a:ext cx="8352928" cy="742950"/>
          </a:xfrm>
        </p:spPr>
        <p:txBody>
          <a:bodyPr>
            <a:noAutofit/>
          </a:bodyPr>
          <a:lstStyle/>
          <a:p>
            <a:r>
              <a:rPr lang="de-DE" sz="2700" dirty="0" smtClean="0"/>
              <a:t>Die Verfassung der römischen Republik</a:t>
            </a:r>
            <a:endParaRPr lang="de-DE" sz="27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83768" y="4767263"/>
            <a:ext cx="4320480" cy="274320"/>
          </a:xfrm>
        </p:spPr>
        <p:txBody>
          <a:bodyPr/>
          <a:lstStyle/>
          <a:p>
            <a:pPr algn="ctr"/>
            <a:r>
              <a:rPr lang="de-DE" dirty="0" smtClean="0"/>
              <a:t>Römische Gesellschaft und Politik</a:t>
            </a:r>
            <a:endParaRPr lang="de-DE" i="1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6C6AE60A-B69C-4790-82F7-3882EDF23186}" type="slidenum">
              <a:rPr lang="de-DE" smtClean="0"/>
              <a:t>13</a:t>
            </a:fld>
            <a:endParaRPr lang="de-DE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163593"/>
              </p:ext>
            </p:extLst>
          </p:nvPr>
        </p:nvGraphicFramePr>
        <p:xfrm>
          <a:off x="5652120" y="987574"/>
          <a:ext cx="2952329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9"/>
              </a:tblGrid>
              <a:tr h="936104">
                <a:tc>
                  <a:txBody>
                    <a:bodyPr/>
                    <a:lstStyle/>
                    <a:p>
                      <a:pPr algn="l"/>
                      <a:r>
                        <a:rPr lang="de-DE" sz="13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Beschlussform</a:t>
                      </a:r>
                      <a:r>
                        <a:rPr lang="de-DE" sz="13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senatus</a:t>
                      </a:r>
                      <a:r>
                        <a:rPr lang="de-DE" sz="13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consultum</a:t>
                      </a:r>
                      <a:endParaRPr lang="de-DE" sz="1300" b="0" i="1" baseline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/>
                      <a:endParaRPr lang="de-DE" sz="1300" b="0" i="1" baseline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/>
                      <a:r>
                        <a:rPr lang="de-DE" sz="13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Sonderform: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senatus</a:t>
                      </a:r>
                      <a:r>
                        <a:rPr lang="de-DE" sz="13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consultum</a:t>
                      </a:r>
                      <a:r>
                        <a:rPr lang="de-DE" sz="13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ultimum</a:t>
                      </a:r>
                      <a:r>
                        <a:rPr lang="de-DE" sz="13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(„Staatsnotstand“)</a:t>
                      </a:r>
                      <a:endParaRPr lang="de-DE" sz="1300" b="0" i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de-DE" sz="1300" b="1" i="0" spc="-2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Verordnungen</a:t>
                      </a:r>
                      <a:r>
                        <a:rPr lang="de-DE" sz="1300" b="0" i="0" spc="-2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 </a:t>
                      </a:r>
                      <a:r>
                        <a:rPr lang="de-DE" sz="1300" b="0" i="1" spc="-2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edictum</a:t>
                      </a:r>
                      <a:r>
                        <a:rPr lang="de-DE" sz="1300" b="0" i="1" spc="-2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300" b="0" i="0" spc="-2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(nicht von Dauer, verlor Wirkung mit dem Ende der Amtszeit)</a:t>
                      </a:r>
                    </a:p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de-DE" sz="1300" b="1" i="0" spc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Gesetzesvorschläge</a:t>
                      </a:r>
                      <a:r>
                        <a:rPr lang="de-DE" sz="1300" b="0" i="0" spc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in den Komitien (</a:t>
                      </a:r>
                      <a:r>
                        <a:rPr lang="de-DE" sz="1300" b="0" i="0" spc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un-ter</a:t>
                      </a:r>
                      <a:r>
                        <a:rPr lang="de-DE" sz="1300" b="0" i="0" spc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Beachtung der Senatsempfehlungen)</a:t>
                      </a:r>
                      <a:endParaRPr lang="de-DE" sz="1300" b="0" i="0" spc="0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de-DE" sz="1300" b="1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Beschlussform der </a:t>
                      </a:r>
                      <a:r>
                        <a:rPr lang="de-DE" sz="1300" b="1" i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Zenturiatkomitien</a:t>
                      </a:r>
                      <a:r>
                        <a:rPr lang="de-DE" sz="1300" b="1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und Tributkomitien: </a:t>
                      </a:r>
                      <a:r>
                        <a:rPr lang="de-DE" sz="1300" b="0" i="1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leges</a:t>
                      </a:r>
                      <a:endParaRPr lang="de-DE" sz="1300" b="0" i="1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spcAft>
                          <a:spcPts val="200"/>
                        </a:spcAft>
                      </a:pPr>
                      <a:endParaRPr lang="de-DE" sz="400" b="1" i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de-DE" sz="1300" b="1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Beschlussform des</a:t>
                      </a:r>
                      <a:r>
                        <a:rPr lang="de-DE" sz="13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300" b="1" i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Concilium</a:t>
                      </a:r>
                      <a:r>
                        <a:rPr lang="de-DE" sz="13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300" b="1" i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plebis</a:t>
                      </a:r>
                      <a:r>
                        <a:rPr lang="de-DE" sz="13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plebiscita</a:t>
                      </a:r>
                      <a:r>
                        <a:rPr lang="de-DE" sz="13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(später den </a:t>
                      </a:r>
                      <a:r>
                        <a:rPr lang="de-DE" sz="13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leges</a:t>
                      </a:r>
                      <a:r>
                        <a:rPr lang="de-DE" sz="13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gleichgestellt)</a:t>
                      </a:r>
                      <a:endParaRPr lang="de-DE" sz="1300" b="0" i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hteck 10"/>
          <p:cNvSpPr/>
          <p:nvPr/>
        </p:nvSpPr>
        <p:spPr>
          <a:xfrm>
            <a:off x="5004048" y="4314924"/>
            <a:ext cx="3816424" cy="41706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de-DE" sz="1000" i="1" spc="-20" dirty="0">
                <a:solidFill>
                  <a:schemeClr val="tx1"/>
                </a:solidFill>
                <a:effectLst/>
                <a:ea typeface="Calibri"/>
              </a:rPr>
              <a:t>Quelle: </a:t>
            </a:r>
            <a:r>
              <a:rPr lang="de-DE" sz="1000" i="1" spc="-20" dirty="0" err="1">
                <a:solidFill>
                  <a:schemeClr val="tx1"/>
                </a:solidFill>
              </a:rPr>
              <a:t>Fuchshuber</a:t>
            </a:r>
            <a:r>
              <a:rPr lang="de-DE" sz="1000" i="1" spc="-20" dirty="0">
                <a:solidFill>
                  <a:schemeClr val="tx1"/>
                </a:solidFill>
              </a:rPr>
              <a:t>-Weiß u.a. (Hrsg.), Von der attischen Demokratie bis zum aufgeklärten Absolutismus, Bamberg 1990 (=Buchners Kolleg Geschichte Bd. 1)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8" r="1563" b="1932"/>
          <a:stretch/>
        </p:blipFill>
        <p:spPr>
          <a:xfrm>
            <a:off x="539552" y="903288"/>
            <a:ext cx="4536504" cy="38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4300"/>
            <a:ext cx="8352928" cy="742950"/>
          </a:xfrm>
        </p:spPr>
        <p:txBody>
          <a:bodyPr>
            <a:noAutofit/>
          </a:bodyPr>
          <a:lstStyle/>
          <a:p>
            <a:r>
              <a:rPr lang="de-DE" sz="2700" dirty="0" smtClean="0"/>
              <a:t>Die Verfassung der römischen Republik</a:t>
            </a:r>
            <a:endParaRPr lang="de-DE" sz="27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83768" y="4767263"/>
            <a:ext cx="4320480" cy="274320"/>
          </a:xfrm>
        </p:spPr>
        <p:txBody>
          <a:bodyPr/>
          <a:lstStyle/>
          <a:p>
            <a:pPr algn="ctr"/>
            <a:r>
              <a:rPr lang="de-DE" dirty="0" smtClean="0"/>
              <a:t>Römische Gesellschaft und Politik</a:t>
            </a:r>
            <a:endParaRPr lang="de-DE" i="1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6C6AE60A-B69C-4790-82F7-3882EDF23186}" type="slidenum">
              <a:rPr lang="de-DE" smtClean="0"/>
              <a:t>2</a:t>
            </a:fld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5004048" y="4314924"/>
            <a:ext cx="3816424" cy="41706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de-DE" sz="1000" i="1" spc="-20" dirty="0">
                <a:solidFill>
                  <a:schemeClr val="tx1"/>
                </a:solidFill>
                <a:effectLst/>
                <a:ea typeface="Calibri"/>
              </a:rPr>
              <a:t>Quelle: </a:t>
            </a:r>
            <a:r>
              <a:rPr lang="de-DE" sz="1000" i="1" spc="-20" dirty="0" err="1">
                <a:solidFill>
                  <a:schemeClr val="tx1"/>
                </a:solidFill>
              </a:rPr>
              <a:t>Fuchshuber</a:t>
            </a:r>
            <a:r>
              <a:rPr lang="de-DE" sz="1000" i="1" spc="-20" dirty="0">
                <a:solidFill>
                  <a:schemeClr val="tx1"/>
                </a:solidFill>
              </a:rPr>
              <a:t>-Weiß u.a. (Hrsg.), Von der attischen Demokratie bis zum aufgeklärten Absolutismus, Bamberg 1990 (=Buchners Kolleg Geschichte Bd. 1)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8" r="1563" b="1932"/>
          <a:stretch/>
        </p:blipFill>
        <p:spPr>
          <a:xfrm>
            <a:off x="539552" y="903288"/>
            <a:ext cx="4536504" cy="38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45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4300"/>
            <a:ext cx="8352928" cy="742950"/>
          </a:xfrm>
        </p:spPr>
        <p:txBody>
          <a:bodyPr>
            <a:noAutofit/>
          </a:bodyPr>
          <a:lstStyle/>
          <a:p>
            <a:r>
              <a:rPr lang="de-DE" sz="2700" dirty="0" smtClean="0"/>
              <a:t>Die Verfassung der römischen Republik</a:t>
            </a:r>
            <a:endParaRPr lang="de-DE" sz="27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83768" y="4767263"/>
            <a:ext cx="4320480" cy="274320"/>
          </a:xfrm>
        </p:spPr>
        <p:txBody>
          <a:bodyPr/>
          <a:lstStyle/>
          <a:p>
            <a:pPr algn="ctr"/>
            <a:r>
              <a:rPr lang="de-DE" dirty="0" smtClean="0"/>
              <a:t>Römische Gesellschaft und Politik</a:t>
            </a:r>
            <a:endParaRPr lang="de-DE" i="1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6C6AE60A-B69C-4790-82F7-3882EDF23186}" type="slidenum">
              <a:rPr lang="de-DE" smtClean="0"/>
              <a:t>3</a:t>
            </a:fld>
            <a:endParaRPr lang="de-DE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084510"/>
              </p:ext>
            </p:extLst>
          </p:nvPr>
        </p:nvGraphicFramePr>
        <p:xfrm>
          <a:off x="5652120" y="987574"/>
          <a:ext cx="2952328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de-DE" i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Aristokratisches Element</a:t>
                      </a:r>
                      <a:endParaRPr lang="de-DE" i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de-DE" b="1" i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Monarchisches Element</a:t>
                      </a:r>
                      <a:endParaRPr lang="de-DE" b="1" i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de-DE" b="1" i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Demokratisches Element</a:t>
                      </a:r>
                      <a:endParaRPr lang="de-DE" b="1" i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hteck 10"/>
          <p:cNvSpPr/>
          <p:nvPr/>
        </p:nvSpPr>
        <p:spPr>
          <a:xfrm>
            <a:off x="5004048" y="4314924"/>
            <a:ext cx="3816424" cy="41706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de-DE" sz="1000" i="1" spc="-20" dirty="0">
                <a:solidFill>
                  <a:schemeClr val="tx1"/>
                </a:solidFill>
                <a:effectLst/>
                <a:ea typeface="Calibri"/>
              </a:rPr>
              <a:t>Quelle: </a:t>
            </a:r>
            <a:r>
              <a:rPr lang="de-DE" sz="1000" i="1" spc="-20" dirty="0" err="1">
                <a:solidFill>
                  <a:schemeClr val="tx1"/>
                </a:solidFill>
              </a:rPr>
              <a:t>Fuchshuber</a:t>
            </a:r>
            <a:r>
              <a:rPr lang="de-DE" sz="1000" i="1" spc="-20" dirty="0">
                <a:solidFill>
                  <a:schemeClr val="tx1"/>
                </a:solidFill>
              </a:rPr>
              <a:t>-Weiß u.a. (Hrsg.), Von der attischen Demokratie bis zum aufgeklärten Absolutismus, Bamberg 1990 (=Buchners Kolleg Geschichte Bd. 1)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8" r="1563" b="1932"/>
          <a:stretch/>
        </p:blipFill>
        <p:spPr>
          <a:xfrm>
            <a:off x="539552" y="903288"/>
            <a:ext cx="4536504" cy="38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68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4300"/>
            <a:ext cx="8352928" cy="742950"/>
          </a:xfrm>
        </p:spPr>
        <p:txBody>
          <a:bodyPr>
            <a:noAutofit/>
          </a:bodyPr>
          <a:lstStyle/>
          <a:p>
            <a:r>
              <a:rPr lang="de-DE" sz="2700" dirty="0" smtClean="0"/>
              <a:t>Die Verfassung der römischen Republik</a:t>
            </a:r>
            <a:endParaRPr lang="de-DE" sz="27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83768" y="4767263"/>
            <a:ext cx="4320480" cy="274320"/>
          </a:xfrm>
        </p:spPr>
        <p:txBody>
          <a:bodyPr/>
          <a:lstStyle/>
          <a:p>
            <a:pPr algn="ctr"/>
            <a:r>
              <a:rPr lang="de-DE" dirty="0" smtClean="0"/>
              <a:t>Römische Gesellschaft und Politik</a:t>
            </a:r>
            <a:endParaRPr lang="de-DE" i="1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6C6AE60A-B69C-4790-82F7-3882EDF23186}" type="slidenum">
              <a:rPr lang="de-DE" smtClean="0"/>
              <a:t>4</a:t>
            </a:fld>
            <a:endParaRPr lang="de-DE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839507"/>
              </p:ext>
            </p:extLst>
          </p:nvPr>
        </p:nvGraphicFramePr>
        <p:xfrm>
          <a:off x="5652120" y="987574"/>
          <a:ext cx="2952329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715"/>
                <a:gridCol w="1362614"/>
              </a:tblGrid>
              <a:tr h="936104">
                <a:tc gridSpan="2">
                  <a:txBody>
                    <a:bodyPr/>
                    <a:lstStyle/>
                    <a:p>
                      <a:pPr algn="l"/>
                      <a:endParaRPr lang="de-DE" sz="1200" b="0" i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endParaRPr lang="de-DE" sz="1200" b="0" i="0" spc="-20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itchFamily="2" charset="2"/>
                        <a:buNone/>
                      </a:pPr>
                      <a:endParaRPr lang="de-DE" sz="600" b="0" i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24136">
                <a:tc gridSpan="2"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endParaRPr lang="de-DE" sz="1050" b="0" i="0" spc="-1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hteck 10"/>
          <p:cNvSpPr/>
          <p:nvPr/>
        </p:nvSpPr>
        <p:spPr>
          <a:xfrm>
            <a:off x="5004048" y="4314924"/>
            <a:ext cx="3816424" cy="41706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de-DE" sz="1000" i="1" spc="-20" dirty="0">
                <a:solidFill>
                  <a:schemeClr val="tx1"/>
                </a:solidFill>
                <a:effectLst/>
                <a:ea typeface="Calibri"/>
              </a:rPr>
              <a:t>Quelle: </a:t>
            </a:r>
            <a:r>
              <a:rPr lang="de-DE" sz="1000" i="1" spc="-20" dirty="0" err="1">
                <a:solidFill>
                  <a:schemeClr val="tx1"/>
                </a:solidFill>
              </a:rPr>
              <a:t>Fuchshuber</a:t>
            </a:r>
            <a:r>
              <a:rPr lang="de-DE" sz="1000" i="1" spc="-20" dirty="0">
                <a:solidFill>
                  <a:schemeClr val="tx1"/>
                </a:solidFill>
              </a:rPr>
              <a:t>-Weiß u.a. (Hrsg.), Von der attischen Demokratie bis zum aufgeklärten Absolutismus, Bamberg 1990 (=Buchners Kolleg Geschichte Bd. 1)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8" r="1563" b="1932"/>
          <a:stretch/>
        </p:blipFill>
        <p:spPr>
          <a:xfrm>
            <a:off x="539552" y="903288"/>
            <a:ext cx="4536504" cy="38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74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4300"/>
            <a:ext cx="8352928" cy="742950"/>
          </a:xfrm>
        </p:spPr>
        <p:txBody>
          <a:bodyPr>
            <a:noAutofit/>
          </a:bodyPr>
          <a:lstStyle/>
          <a:p>
            <a:r>
              <a:rPr lang="de-DE" sz="2700" dirty="0" smtClean="0"/>
              <a:t>Die Verfassung der römischen Republik</a:t>
            </a:r>
            <a:endParaRPr lang="de-DE" sz="27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83768" y="4767263"/>
            <a:ext cx="4320480" cy="274320"/>
          </a:xfrm>
        </p:spPr>
        <p:txBody>
          <a:bodyPr/>
          <a:lstStyle/>
          <a:p>
            <a:pPr algn="ctr"/>
            <a:r>
              <a:rPr lang="de-DE" dirty="0" smtClean="0"/>
              <a:t>Römische Gesellschaft und Politik</a:t>
            </a:r>
            <a:endParaRPr lang="de-DE" i="1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6C6AE60A-B69C-4790-82F7-3882EDF23186}" type="slidenum">
              <a:rPr lang="de-DE" smtClean="0"/>
              <a:t>5</a:t>
            </a:fld>
            <a:endParaRPr lang="de-DE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2007"/>
              </p:ext>
            </p:extLst>
          </p:nvPr>
        </p:nvGraphicFramePr>
        <p:xfrm>
          <a:off x="5652120" y="987574"/>
          <a:ext cx="2952329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715"/>
                <a:gridCol w="1362614"/>
              </a:tblGrid>
              <a:tr h="936104">
                <a:tc gridSpan="2">
                  <a:txBody>
                    <a:bodyPr/>
                    <a:lstStyle/>
                    <a:p>
                      <a:pPr algn="l"/>
                      <a:r>
                        <a:rPr lang="de-DE" sz="1400" b="1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Zusammensetzung:</a:t>
                      </a:r>
                    </a:p>
                    <a:p>
                      <a:pPr algn="l"/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Ab Sulla 600 Senatoren, die vo</a:t>
                      </a:r>
                      <a:r>
                        <a:rPr lang="de-DE" sz="12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 den Zensoren alle 5 Jahre benannt wurden</a:t>
                      </a:r>
                    </a:p>
                    <a:p>
                      <a:pPr algn="l"/>
                      <a:r>
                        <a:rPr lang="de-DE" sz="12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Beschlussform</a:t>
                      </a:r>
                      <a:r>
                        <a:rPr lang="de-DE" sz="12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 </a:t>
                      </a:r>
                      <a:r>
                        <a:rPr lang="de-DE" sz="12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senatus</a:t>
                      </a:r>
                      <a:r>
                        <a:rPr lang="de-DE" sz="12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2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consultum</a:t>
                      </a:r>
                      <a:endParaRPr lang="de-DE" sz="1200" b="0" i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endParaRPr lang="de-DE" sz="1200" b="0" i="0" spc="-20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itchFamily="2" charset="2"/>
                        <a:buNone/>
                      </a:pPr>
                      <a:endParaRPr lang="de-DE" sz="600" b="0" i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24136">
                <a:tc gridSpan="2"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endParaRPr lang="de-DE" sz="1050" b="0" i="0" spc="-1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hteck 10"/>
          <p:cNvSpPr/>
          <p:nvPr/>
        </p:nvSpPr>
        <p:spPr>
          <a:xfrm>
            <a:off x="5004048" y="4314924"/>
            <a:ext cx="3816424" cy="41706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de-DE" sz="1000" i="1" spc="-20" dirty="0">
                <a:solidFill>
                  <a:schemeClr val="tx1"/>
                </a:solidFill>
                <a:effectLst/>
                <a:ea typeface="Calibri"/>
              </a:rPr>
              <a:t>Quelle: </a:t>
            </a:r>
            <a:r>
              <a:rPr lang="de-DE" sz="1000" i="1" spc="-20" dirty="0" err="1">
                <a:solidFill>
                  <a:schemeClr val="tx1"/>
                </a:solidFill>
              </a:rPr>
              <a:t>Fuchshuber</a:t>
            </a:r>
            <a:r>
              <a:rPr lang="de-DE" sz="1000" i="1" spc="-20" dirty="0">
                <a:solidFill>
                  <a:schemeClr val="tx1"/>
                </a:solidFill>
              </a:rPr>
              <a:t>-Weiß u.a. (Hrsg.), Von der attischen Demokratie bis zum aufgeklärten Absolutismus, Bamberg 1990 (=Buchners Kolleg Geschichte Bd. 1)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8" r="1563" b="1932"/>
          <a:stretch/>
        </p:blipFill>
        <p:spPr>
          <a:xfrm>
            <a:off x="539552" y="903288"/>
            <a:ext cx="4536504" cy="38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4300"/>
            <a:ext cx="8352928" cy="742950"/>
          </a:xfrm>
        </p:spPr>
        <p:txBody>
          <a:bodyPr>
            <a:noAutofit/>
          </a:bodyPr>
          <a:lstStyle/>
          <a:p>
            <a:r>
              <a:rPr lang="de-DE" sz="2700" dirty="0" smtClean="0"/>
              <a:t>Die Verfassung der römischen Republik</a:t>
            </a:r>
            <a:endParaRPr lang="de-DE" sz="27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83768" y="4767263"/>
            <a:ext cx="4320480" cy="274320"/>
          </a:xfrm>
        </p:spPr>
        <p:txBody>
          <a:bodyPr/>
          <a:lstStyle/>
          <a:p>
            <a:pPr algn="ctr"/>
            <a:r>
              <a:rPr lang="de-DE" dirty="0" smtClean="0"/>
              <a:t>Römische Gesellschaft und Politik</a:t>
            </a:r>
            <a:endParaRPr lang="de-DE" i="1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6C6AE60A-B69C-4790-82F7-3882EDF23186}" type="slidenum">
              <a:rPr lang="de-DE" smtClean="0"/>
              <a:t>6</a:t>
            </a:fld>
            <a:endParaRPr lang="de-DE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450332"/>
              </p:ext>
            </p:extLst>
          </p:nvPr>
        </p:nvGraphicFramePr>
        <p:xfrm>
          <a:off x="5652120" y="987574"/>
          <a:ext cx="2952329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715"/>
                <a:gridCol w="1362614"/>
              </a:tblGrid>
              <a:tr h="936104">
                <a:tc gridSpan="2">
                  <a:txBody>
                    <a:bodyPr/>
                    <a:lstStyle/>
                    <a:p>
                      <a:pPr algn="l"/>
                      <a:r>
                        <a:rPr lang="de-DE" sz="1400" b="1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Zusammensetzung:</a:t>
                      </a:r>
                    </a:p>
                    <a:p>
                      <a:pPr algn="l"/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Ab Sulla 600 Senatoren, die vo</a:t>
                      </a:r>
                      <a:r>
                        <a:rPr lang="de-DE" sz="12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 den Zensoren alle 5 Jahre benannt wurden</a:t>
                      </a:r>
                    </a:p>
                    <a:p>
                      <a:pPr algn="l"/>
                      <a:r>
                        <a:rPr lang="de-DE" sz="12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Beschlussform</a:t>
                      </a:r>
                      <a:r>
                        <a:rPr lang="de-DE" sz="12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 </a:t>
                      </a:r>
                      <a:r>
                        <a:rPr lang="de-DE" sz="12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senatus</a:t>
                      </a:r>
                      <a:r>
                        <a:rPr lang="de-DE" sz="12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2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consultum</a:t>
                      </a:r>
                      <a:endParaRPr lang="de-DE" sz="1200" b="0" i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de-DE" sz="1400" b="1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Grundprinzipien:</a:t>
                      </a: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Cursus</a:t>
                      </a: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200" b="0" i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honorum</a:t>
                      </a:r>
                      <a:endParaRPr lang="de-DE" sz="1200" b="0" i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Annuitätsprinzip</a:t>
                      </a: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Kollegialprinzip</a:t>
                      </a: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spc="-2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Interzessionsrecht</a:t>
                      </a: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spc="-2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Iterationsverbot</a:t>
                      </a:r>
                      <a:endParaRPr lang="de-DE" sz="1200" b="0" i="0" spc="-20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itchFamily="2" charset="2"/>
                        <a:buNone/>
                      </a:pPr>
                      <a:endParaRPr lang="de-DE" sz="600" b="0" i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24136">
                <a:tc gridSpan="2"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endParaRPr lang="de-DE" sz="1050" b="0" i="0" spc="-1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hteck 10"/>
          <p:cNvSpPr/>
          <p:nvPr/>
        </p:nvSpPr>
        <p:spPr>
          <a:xfrm>
            <a:off x="5004048" y="4314924"/>
            <a:ext cx="3816424" cy="41706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de-DE" sz="1000" i="1" spc="-20" dirty="0">
                <a:solidFill>
                  <a:schemeClr val="tx1"/>
                </a:solidFill>
                <a:effectLst/>
                <a:ea typeface="Calibri"/>
              </a:rPr>
              <a:t>Quelle: </a:t>
            </a:r>
            <a:r>
              <a:rPr lang="de-DE" sz="1000" i="1" spc="-20" dirty="0" err="1">
                <a:solidFill>
                  <a:schemeClr val="tx1"/>
                </a:solidFill>
              </a:rPr>
              <a:t>Fuchshuber</a:t>
            </a:r>
            <a:r>
              <a:rPr lang="de-DE" sz="1000" i="1" spc="-20" dirty="0">
                <a:solidFill>
                  <a:schemeClr val="tx1"/>
                </a:solidFill>
              </a:rPr>
              <a:t>-Weiß u.a. (Hrsg.), Von der attischen Demokratie bis zum aufgeklärten Absolutismus, Bamberg 1990 (=Buchners Kolleg Geschichte Bd. 1)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8" r="1563" b="1932"/>
          <a:stretch/>
        </p:blipFill>
        <p:spPr>
          <a:xfrm>
            <a:off x="539552" y="903288"/>
            <a:ext cx="4536504" cy="38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82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4300"/>
            <a:ext cx="8352928" cy="742950"/>
          </a:xfrm>
        </p:spPr>
        <p:txBody>
          <a:bodyPr>
            <a:noAutofit/>
          </a:bodyPr>
          <a:lstStyle/>
          <a:p>
            <a:r>
              <a:rPr lang="de-DE" sz="2700" dirty="0" smtClean="0"/>
              <a:t>Die Verfassung der römischen Republik</a:t>
            </a:r>
            <a:endParaRPr lang="de-DE" sz="27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83768" y="4767263"/>
            <a:ext cx="4320480" cy="274320"/>
          </a:xfrm>
        </p:spPr>
        <p:txBody>
          <a:bodyPr/>
          <a:lstStyle/>
          <a:p>
            <a:pPr algn="ctr"/>
            <a:r>
              <a:rPr lang="de-DE" dirty="0" smtClean="0"/>
              <a:t>Römische Gesellschaft und Politik</a:t>
            </a:r>
            <a:endParaRPr lang="de-DE" i="1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6C6AE60A-B69C-4790-82F7-3882EDF23186}" type="slidenum">
              <a:rPr lang="de-DE" smtClean="0"/>
              <a:t>7</a:t>
            </a:fld>
            <a:endParaRPr lang="de-DE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710212"/>
              </p:ext>
            </p:extLst>
          </p:nvPr>
        </p:nvGraphicFramePr>
        <p:xfrm>
          <a:off x="5652120" y="987574"/>
          <a:ext cx="2952329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715"/>
                <a:gridCol w="1362614"/>
              </a:tblGrid>
              <a:tr h="936104">
                <a:tc gridSpan="2">
                  <a:txBody>
                    <a:bodyPr/>
                    <a:lstStyle/>
                    <a:p>
                      <a:pPr algn="l"/>
                      <a:r>
                        <a:rPr lang="de-DE" sz="1400" b="1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Zusammensetzung:</a:t>
                      </a:r>
                    </a:p>
                    <a:p>
                      <a:pPr algn="l"/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Ab Sulla 600 Senatoren, die vo</a:t>
                      </a:r>
                      <a:r>
                        <a:rPr lang="de-DE" sz="12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 den Zensoren alle 5 Jahre benannt wurden</a:t>
                      </a:r>
                    </a:p>
                    <a:p>
                      <a:pPr algn="l"/>
                      <a:r>
                        <a:rPr lang="de-DE" sz="12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Beschlussform</a:t>
                      </a:r>
                      <a:r>
                        <a:rPr lang="de-DE" sz="12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 </a:t>
                      </a:r>
                      <a:r>
                        <a:rPr lang="de-DE" sz="12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senatus</a:t>
                      </a:r>
                      <a:r>
                        <a:rPr lang="de-DE" sz="12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2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consultum</a:t>
                      </a:r>
                      <a:endParaRPr lang="de-DE" sz="1200" b="0" i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de-DE" sz="1400" b="1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Grundprinzipien:</a:t>
                      </a: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Cursus</a:t>
                      </a: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200" b="0" i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honorum</a:t>
                      </a:r>
                      <a:endParaRPr lang="de-DE" sz="1200" b="0" i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Annuitätsprinzip</a:t>
                      </a: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Kollegialprinzip</a:t>
                      </a: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spc="-2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Interzessionsrecht</a:t>
                      </a: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spc="-2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Iterationsverbot</a:t>
                      </a:r>
                      <a:endParaRPr lang="de-DE" sz="1200" b="0" i="0" spc="-20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de-DE" sz="600" b="0" i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Quästor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Ädil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Prätor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Konsul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(Zensor)</a:t>
                      </a:r>
                      <a:endParaRPr lang="de-DE" sz="1200" b="0" i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24136">
                <a:tc gridSpan="2"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endParaRPr lang="de-DE" sz="1050" b="0" i="0" spc="-1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Geschweifte Klammer links 2"/>
          <p:cNvSpPr/>
          <p:nvPr/>
        </p:nvSpPr>
        <p:spPr>
          <a:xfrm>
            <a:off x="7092280" y="2052000"/>
            <a:ext cx="216024" cy="936104"/>
          </a:xfrm>
          <a:prstGeom prst="leftBrace">
            <a:avLst>
              <a:gd name="adj1" fmla="val 28824"/>
              <a:gd name="adj2" fmla="val 25579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5004048" y="4314924"/>
            <a:ext cx="3816424" cy="41706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de-DE" sz="1000" i="1" spc="-20" dirty="0">
                <a:solidFill>
                  <a:schemeClr val="tx1"/>
                </a:solidFill>
                <a:effectLst/>
                <a:ea typeface="Calibri"/>
              </a:rPr>
              <a:t>Quelle: </a:t>
            </a:r>
            <a:r>
              <a:rPr lang="de-DE" sz="1000" i="1" spc="-20" dirty="0" err="1">
                <a:solidFill>
                  <a:schemeClr val="tx1"/>
                </a:solidFill>
              </a:rPr>
              <a:t>Fuchshuber</a:t>
            </a:r>
            <a:r>
              <a:rPr lang="de-DE" sz="1000" i="1" spc="-20" dirty="0">
                <a:solidFill>
                  <a:schemeClr val="tx1"/>
                </a:solidFill>
              </a:rPr>
              <a:t>-Weiß u.a. (Hrsg.), Von der attischen Demokratie bis zum aufgeklärten Absolutismus, Bamberg 1990 (=Buchners Kolleg Geschichte Bd. 1)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8" r="1563" b="1932"/>
          <a:stretch/>
        </p:blipFill>
        <p:spPr>
          <a:xfrm>
            <a:off x="539552" y="903288"/>
            <a:ext cx="4536504" cy="38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76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4300"/>
            <a:ext cx="8352928" cy="742950"/>
          </a:xfrm>
        </p:spPr>
        <p:txBody>
          <a:bodyPr>
            <a:noAutofit/>
          </a:bodyPr>
          <a:lstStyle/>
          <a:p>
            <a:r>
              <a:rPr lang="de-DE" sz="2700" dirty="0" smtClean="0"/>
              <a:t>Die Verfassung der römischen Republik</a:t>
            </a:r>
            <a:endParaRPr lang="de-DE" sz="27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83768" y="4767263"/>
            <a:ext cx="4320480" cy="274320"/>
          </a:xfrm>
        </p:spPr>
        <p:txBody>
          <a:bodyPr/>
          <a:lstStyle/>
          <a:p>
            <a:pPr algn="ctr"/>
            <a:r>
              <a:rPr lang="de-DE" dirty="0" smtClean="0"/>
              <a:t>Römische Gesellschaft und Politik</a:t>
            </a:r>
            <a:endParaRPr lang="de-DE" i="1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6C6AE60A-B69C-4790-82F7-3882EDF23186}" type="slidenum">
              <a:rPr lang="de-DE" smtClean="0"/>
              <a:t>8</a:t>
            </a:fld>
            <a:endParaRPr lang="de-DE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779377"/>
              </p:ext>
            </p:extLst>
          </p:nvPr>
        </p:nvGraphicFramePr>
        <p:xfrm>
          <a:off x="5652120" y="987574"/>
          <a:ext cx="2952329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715"/>
                <a:gridCol w="1362614"/>
              </a:tblGrid>
              <a:tr h="936104">
                <a:tc gridSpan="2">
                  <a:txBody>
                    <a:bodyPr/>
                    <a:lstStyle/>
                    <a:p>
                      <a:pPr algn="l"/>
                      <a:r>
                        <a:rPr lang="de-DE" sz="1400" b="1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Zusammensetzung:</a:t>
                      </a:r>
                    </a:p>
                    <a:p>
                      <a:pPr algn="l"/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Ab Sulla 600 Senatoren, die vo</a:t>
                      </a:r>
                      <a:r>
                        <a:rPr lang="de-DE" sz="12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 den Zensoren alle 5 Jahre benannt wurden</a:t>
                      </a:r>
                    </a:p>
                    <a:p>
                      <a:pPr algn="l"/>
                      <a:r>
                        <a:rPr lang="de-DE" sz="12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Beschlussform</a:t>
                      </a:r>
                      <a:r>
                        <a:rPr lang="de-DE" sz="12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 </a:t>
                      </a:r>
                      <a:r>
                        <a:rPr lang="de-DE" sz="12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senatus</a:t>
                      </a:r>
                      <a:r>
                        <a:rPr lang="de-DE" sz="12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2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consultum</a:t>
                      </a:r>
                      <a:endParaRPr lang="de-DE" sz="1200" b="0" i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de-DE" sz="1400" b="1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Grundprinzipien:</a:t>
                      </a: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Cursus</a:t>
                      </a: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200" b="0" i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honorum</a:t>
                      </a:r>
                      <a:endParaRPr lang="de-DE" sz="1200" b="0" i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Annuitätsprinzip</a:t>
                      </a: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Kollegialprinzip</a:t>
                      </a: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spc="-2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Interzessionsrecht</a:t>
                      </a: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spc="-2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Iterationsverbot</a:t>
                      </a:r>
                      <a:endParaRPr lang="de-DE" sz="1200" b="0" i="0" spc="-20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de-DE" sz="600" b="0" i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Quästor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Ädil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Prätor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Konsul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(Zensor)</a:t>
                      </a:r>
                      <a:endParaRPr lang="de-DE" sz="1200" b="0" i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24136">
                <a:tc gridSpan="2"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de-DE" sz="1200" b="1" i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Comitia</a:t>
                      </a:r>
                      <a:r>
                        <a:rPr lang="de-DE" sz="1200" b="1" i="0" spc="-1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</a:t>
                      </a:r>
                      <a:r>
                        <a:rPr lang="de-DE" sz="1200" b="1" i="0" spc="-1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050" b="0" i="0" spc="-1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Wahl-, Gerichts- &amp; Legislativ-Funktionen</a:t>
                      </a:r>
                      <a:endParaRPr lang="de-DE" sz="1050" b="0" i="0" spc="-1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Geschweifte Klammer links 2"/>
          <p:cNvSpPr/>
          <p:nvPr/>
        </p:nvSpPr>
        <p:spPr>
          <a:xfrm>
            <a:off x="7092280" y="2052000"/>
            <a:ext cx="216024" cy="936104"/>
          </a:xfrm>
          <a:prstGeom prst="leftBrace">
            <a:avLst>
              <a:gd name="adj1" fmla="val 28824"/>
              <a:gd name="adj2" fmla="val 25579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5004048" y="4314924"/>
            <a:ext cx="3816424" cy="41706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de-DE" sz="1000" i="1" spc="-20" dirty="0">
                <a:solidFill>
                  <a:schemeClr val="tx1"/>
                </a:solidFill>
                <a:effectLst/>
                <a:ea typeface="Calibri"/>
              </a:rPr>
              <a:t>Quelle: </a:t>
            </a:r>
            <a:r>
              <a:rPr lang="de-DE" sz="1000" i="1" spc="-20" dirty="0" err="1">
                <a:solidFill>
                  <a:schemeClr val="tx1"/>
                </a:solidFill>
              </a:rPr>
              <a:t>Fuchshuber</a:t>
            </a:r>
            <a:r>
              <a:rPr lang="de-DE" sz="1000" i="1" spc="-20" dirty="0">
                <a:solidFill>
                  <a:schemeClr val="tx1"/>
                </a:solidFill>
              </a:rPr>
              <a:t>-Weiß u.a. (Hrsg.), Von der attischen Demokratie bis zum aufgeklärten Absolutismus, Bamberg 1990 (=Buchners Kolleg Geschichte Bd. 1)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8" r="1563" b="1932"/>
          <a:stretch/>
        </p:blipFill>
        <p:spPr>
          <a:xfrm>
            <a:off x="539552" y="903288"/>
            <a:ext cx="4536504" cy="38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94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4300"/>
            <a:ext cx="8352928" cy="742950"/>
          </a:xfrm>
        </p:spPr>
        <p:txBody>
          <a:bodyPr>
            <a:noAutofit/>
          </a:bodyPr>
          <a:lstStyle/>
          <a:p>
            <a:r>
              <a:rPr lang="de-DE" sz="2700" dirty="0" smtClean="0"/>
              <a:t>Die Verfassung der römischen Republik</a:t>
            </a:r>
            <a:endParaRPr lang="de-DE" sz="27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83768" y="4767263"/>
            <a:ext cx="4320480" cy="274320"/>
          </a:xfrm>
        </p:spPr>
        <p:txBody>
          <a:bodyPr/>
          <a:lstStyle/>
          <a:p>
            <a:pPr algn="ctr"/>
            <a:r>
              <a:rPr lang="de-DE" dirty="0" smtClean="0"/>
              <a:t>Römische Gesellschaft und Politik</a:t>
            </a:r>
            <a:endParaRPr lang="de-DE" i="1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6C6AE60A-B69C-4790-82F7-3882EDF23186}" type="slidenum">
              <a:rPr lang="de-DE" smtClean="0"/>
              <a:t>9</a:t>
            </a:fld>
            <a:endParaRPr lang="de-DE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056085"/>
              </p:ext>
            </p:extLst>
          </p:nvPr>
        </p:nvGraphicFramePr>
        <p:xfrm>
          <a:off x="5652120" y="987574"/>
          <a:ext cx="2952329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715"/>
                <a:gridCol w="1362614"/>
              </a:tblGrid>
              <a:tr h="936104">
                <a:tc gridSpan="2">
                  <a:txBody>
                    <a:bodyPr/>
                    <a:lstStyle/>
                    <a:p>
                      <a:pPr algn="l"/>
                      <a:r>
                        <a:rPr lang="de-DE" sz="1400" b="1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Zusammensetzung:</a:t>
                      </a:r>
                    </a:p>
                    <a:p>
                      <a:pPr algn="l"/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Ab Sulla 600 Senatoren, die vo</a:t>
                      </a:r>
                      <a:r>
                        <a:rPr lang="de-DE" sz="12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 den Zensoren alle 5 Jahre benannt wurden</a:t>
                      </a:r>
                    </a:p>
                    <a:p>
                      <a:pPr algn="l"/>
                      <a:r>
                        <a:rPr lang="de-DE" sz="12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Beschlussform</a:t>
                      </a:r>
                      <a:r>
                        <a:rPr lang="de-DE" sz="1200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 </a:t>
                      </a:r>
                      <a:r>
                        <a:rPr lang="de-DE" sz="12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senatus</a:t>
                      </a:r>
                      <a:r>
                        <a:rPr lang="de-DE" sz="12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200" b="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consultum</a:t>
                      </a:r>
                      <a:endParaRPr lang="de-DE" sz="1200" b="0" i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de-DE" sz="1400" b="1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Grundprinzipien:</a:t>
                      </a: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Cursus</a:t>
                      </a: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200" b="0" i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honorum</a:t>
                      </a:r>
                      <a:endParaRPr lang="de-DE" sz="1200" b="0" i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Annuitätsprinzip</a:t>
                      </a: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Kollegialprinzip</a:t>
                      </a: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spc="-2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Interzessionsrecht</a:t>
                      </a:r>
                    </a:p>
                    <a:p>
                      <a:pPr marL="171450" indent="-171450" algn="l">
                        <a:lnSpc>
                          <a:spcPct val="90000"/>
                        </a:lnSpc>
                        <a:buFont typeface="Wingdings" pitchFamily="2" charset="2"/>
                        <a:buChar char="§"/>
                      </a:pPr>
                      <a:r>
                        <a:rPr lang="de-DE" sz="1200" b="0" i="0" spc="-2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Iterationsverbot</a:t>
                      </a:r>
                      <a:endParaRPr lang="de-DE" sz="1200" b="0" i="0" spc="-20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de-DE" sz="600" b="0" i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Quästor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Ädil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Prätor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Konsul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de-DE" sz="1200" b="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(Zensor)</a:t>
                      </a:r>
                      <a:endParaRPr lang="de-DE" sz="1200" b="0" i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24136">
                <a:tc gridSpan="2"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de-DE" sz="1200" b="1" i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Comitia</a:t>
                      </a:r>
                      <a:r>
                        <a:rPr lang="de-DE" sz="1200" b="1" i="0" spc="-1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</a:t>
                      </a:r>
                      <a:r>
                        <a:rPr lang="de-DE" sz="1200" b="1" i="0" spc="-1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050" b="0" i="0" spc="-1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Wahl-, Gerichts- &amp; Legislativ-Funktionen</a:t>
                      </a:r>
                      <a:endParaRPr lang="de-DE" sz="1050" b="0" i="0" spc="-1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de-DE" sz="1100" b="1" i="0" kern="1200" spc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Zenturiatkomitien</a:t>
                      </a:r>
                      <a:r>
                        <a:rPr lang="de-DE" sz="1100" b="0" i="0" kern="1200" spc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</a:t>
                      </a:r>
                      <a:r>
                        <a:rPr lang="de-DE" sz="1100" b="0" i="0" kern="1200" spc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Heeresversammlung, in der der Senatoren- &amp; Ritterstand die Mehrheit hat</a:t>
                      </a:r>
                      <a:endParaRPr lang="de-DE" sz="1100" b="0" i="0" kern="1200" spc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de-DE" sz="1100" b="1" i="0" kern="1200" spc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Tributkomitien</a:t>
                      </a:r>
                      <a:r>
                        <a:rPr lang="de-DE" sz="1100" b="0" i="0" kern="1200" spc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</a:t>
                      </a:r>
                      <a:r>
                        <a:rPr lang="de-DE" sz="1100" b="0" i="0" kern="1200" spc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Versammlung der Stadtbezirke (4 </a:t>
                      </a:r>
                      <a:r>
                        <a:rPr lang="de-DE" sz="1100" b="0" i="0" kern="1200" spc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städische</a:t>
                      </a:r>
                      <a:r>
                        <a:rPr lang="de-DE" sz="1100" b="0" i="0" kern="1200" spc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, 31 ländliche </a:t>
                      </a:r>
                      <a:r>
                        <a:rPr lang="de-DE" sz="1100" b="0" i="1" kern="1200" spc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tribus</a:t>
                      </a:r>
                      <a:r>
                        <a:rPr lang="de-DE" sz="1100" b="0" i="0" kern="1200" spc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)</a:t>
                      </a:r>
                      <a:endParaRPr lang="de-DE" sz="1100" b="0" i="0" kern="1200" spc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de-DE" sz="1100" b="1" i="0" kern="1200" spc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Concilium</a:t>
                      </a:r>
                      <a:r>
                        <a:rPr lang="de-DE" sz="1100" b="0" i="0" kern="1200" spc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de-DE" sz="1100" b="1" i="0" kern="1200" spc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plebis</a:t>
                      </a:r>
                      <a:r>
                        <a:rPr lang="de-DE" sz="1100" b="0" i="0" kern="1200" spc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: Versammlung der Stadtbezirke unter Ausschluss aller Patrizier</a:t>
                      </a:r>
                      <a:endParaRPr lang="de-DE" sz="1100" b="1" i="0" kern="1200" spc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Geschweifte Klammer links 2"/>
          <p:cNvSpPr/>
          <p:nvPr/>
        </p:nvSpPr>
        <p:spPr>
          <a:xfrm>
            <a:off x="7092280" y="2052000"/>
            <a:ext cx="216024" cy="936104"/>
          </a:xfrm>
          <a:prstGeom prst="leftBrace">
            <a:avLst>
              <a:gd name="adj1" fmla="val 28824"/>
              <a:gd name="adj2" fmla="val 25579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5004048" y="4314924"/>
            <a:ext cx="3816424" cy="41706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de-DE" sz="1000" i="1" spc="-20" dirty="0">
                <a:solidFill>
                  <a:schemeClr val="tx1"/>
                </a:solidFill>
                <a:effectLst/>
                <a:ea typeface="Calibri"/>
              </a:rPr>
              <a:t>Quelle: </a:t>
            </a:r>
            <a:r>
              <a:rPr lang="de-DE" sz="1000" i="1" spc="-20" dirty="0" err="1">
                <a:solidFill>
                  <a:schemeClr val="tx1"/>
                </a:solidFill>
              </a:rPr>
              <a:t>Fuchshuber</a:t>
            </a:r>
            <a:r>
              <a:rPr lang="de-DE" sz="1000" i="1" spc="-20" dirty="0">
                <a:solidFill>
                  <a:schemeClr val="tx1"/>
                </a:solidFill>
              </a:rPr>
              <a:t>-Weiß u.a. (Hrsg.), Von der attischen Demokratie bis zum aufgeklärten Absolutismus, Bamberg 1990 (=Buchners Kolleg Geschichte Bd. 1)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8" r="1563" b="1932"/>
          <a:stretch/>
        </p:blipFill>
        <p:spPr>
          <a:xfrm>
            <a:off x="539552" y="903288"/>
            <a:ext cx="4536504" cy="38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8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keano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keanos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keanos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776</Words>
  <Application>Microsoft Office PowerPoint</Application>
  <PresentationFormat>Bildschirmpräsentation (16:9)</PresentationFormat>
  <Paragraphs>132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Okeanos</vt:lpstr>
      <vt:lpstr>Römische Gesellschaft und Politik </vt:lpstr>
      <vt:lpstr>Die Verfassung der römischen Republik</vt:lpstr>
      <vt:lpstr>Die Verfassung der römischen Republik</vt:lpstr>
      <vt:lpstr>Die Verfassung der römischen Republik</vt:lpstr>
      <vt:lpstr>Die Verfassung der römischen Republik</vt:lpstr>
      <vt:lpstr>Die Verfassung der römischen Republik</vt:lpstr>
      <vt:lpstr>Die Verfassung der römischen Republik</vt:lpstr>
      <vt:lpstr>Die Verfassung der römischen Republik</vt:lpstr>
      <vt:lpstr>Die Verfassung der römischen Republik</vt:lpstr>
      <vt:lpstr>Die Verfassung der römischen Republik</vt:lpstr>
      <vt:lpstr>Die Verfassung der römischen Republik</vt:lpstr>
      <vt:lpstr>Die Verfassung der römischen Republik</vt:lpstr>
      <vt:lpstr>Die Verfassung der römischen Republik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 wird man ein Mitglied der Gesellschaft?</dc:title>
  <dc:creator>T. Beißner</dc:creator>
  <cp:lastModifiedBy>T. Beißner</cp:lastModifiedBy>
  <cp:revision>40</cp:revision>
  <dcterms:created xsi:type="dcterms:W3CDTF">2018-02-03T13:21:56Z</dcterms:created>
  <dcterms:modified xsi:type="dcterms:W3CDTF">2020-05-12T20:38:47Z</dcterms:modified>
</cp:coreProperties>
</file>