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8" r:id="rId2"/>
    <p:sldId id="279" r:id="rId3"/>
    <p:sldId id="280" r:id="rId4"/>
    <p:sldId id="256" r:id="rId5"/>
    <p:sldId id="278" r:id="rId6"/>
    <p:sldId id="277" r:id="rId7"/>
    <p:sldId id="307" r:id="rId8"/>
    <p:sldId id="268" r:id="rId9"/>
    <p:sldId id="290" r:id="rId10"/>
    <p:sldId id="293" r:id="rId11"/>
    <p:sldId id="291" r:id="rId12"/>
    <p:sldId id="292" r:id="rId13"/>
    <p:sldId id="306" r:id="rId14"/>
    <p:sldId id="276" r:id="rId15"/>
    <p:sldId id="294" r:id="rId16"/>
    <p:sldId id="295" r:id="rId17"/>
    <p:sldId id="296" r:id="rId18"/>
    <p:sldId id="301" r:id="rId19"/>
    <p:sldId id="297" r:id="rId20"/>
    <p:sldId id="298" r:id="rId21"/>
    <p:sldId id="300" r:id="rId22"/>
    <p:sldId id="303" r:id="rId23"/>
    <p:sldId id="304" r:id="rId24"/>
    <p:sldId id="305" r:id="rId25"/>
    <p:sldId id="299" r:id="rId26"/>
    <p:sldId id="302" r:id="rId27"/>
    <p:sldId id="281" r:id="rId28"/>
    <p:sldId id="282" r:id="rId29"/>
    <p:sldId id="283" r:id="rId30"/>
    <p:sldId id="284" r:id="rId31"/>
    <p:sldId id="285" r:id="rId32"/>
    <p:sldId id="308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0"/>
    <p:restoredTop sz="94715"/>
  </p:normalViewPr>
  <p:slideViewPr>
    <p:cSldViewPr snapToGrid="0" snapToObjects="1">
      <p:cViewPr varScale="1">
        <p:scale>
          <a:sx n="82" d="100"/>
          <a:sy n="82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48FAA-4B73-CB40-82C6-5941732585EA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1FFB2-D941-CE4E-A95A-37482B336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47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1FFB2-D941-CE4E-A95A-37482B336E0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119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713EA-05D3-854A-8828-34F4ACF8D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289477-BE61-2A44-8516-7044B392B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A0A13D-293F-C34A-A529-91D40C85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4340B7-CE30-AA48-B4D2-222386BF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F0AB3E-8023-134D-9243-E3FD52F2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23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9A5D0-069D-0241-94C0-A256DCA94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5D2CD5-5024-0345-9B9F-2F18BEE1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25CBA6-BD76-A643-B1BB-19B44017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46FE79-3FDD-7F45-BA5E-0F22087D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312981-57A7-634A-A917-4C2D56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65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681F843-A761-AD41-89E5-9C5F06B6C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41A9B52-EC18-8547-A408-B11E484DE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344F48-1890-B443-8A33-D11613E5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A5890B-0BF1-024A-ADC6-605B1B3B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424261-D07C-7248-8E44-8FDFEFD3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99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BD373-54B7-0742-B3D1-9E5FCF86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F79FD2-D2FD-A848-A83A-9B7679F0E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70DA3C-7FF6-F647-AAC2-93776924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F73A46-1A1D-EF4F-BE16-B044B8E2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441D9B-C145-BF4D-8CFB-319206AFB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304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02338-EF19-364E-BEBB-B85FBA42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47211C-9788-7B49-A506-07C04A15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B11F61-8AB1-FC41-9A12-74F3DEF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9AE124-8249-6449-A7BC-C54A5C64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2C5984-701B-7A4F-B7BE-B77161D8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68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ED3DE0-C8BF-9841-B7E6-08B83C7D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20F833-5182-9944-A5C5-6B4D8F5A7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88DA71-74F9-514C-A69A-8CF79194D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4403AF-BEA3-9B42-A69B-14857546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6BAA90-DF68-8748-BCE8-AC77EB5D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135D73-482E-BC42-8A0D-2FB52FC9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87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78046-C304-E84F-B9F0-51CA36A6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23C4A2-D2CF-D24E-BFA5-0CCA56561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7F3E6D-6010-0E41-B0D5-9C301C7F6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69C7C6-4723-A343-A4C0-C67FFFF7A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74915FD-3AB1-8C48-AA57-6CAC63077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2878FFD-16D8-5E4C-8C40-8D4D6B34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A76CD9-E701-7C48-8909-B1E614E5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1BEDE60-EBBF-A945-B817-7117B7B9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01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93F0C-BEDA-514E-B10B-FD4BFA13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94DE05B-1B77-1D41-AFA4-8FF620B3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801010-06E6-754D-8D45-8FA0FC44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50691D-106C-8E47-86D0-9832C515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62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7D242C-8B64-FD49-BAFE-EFC6C6461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5B86F2-683E-FD46-B9B4-ADA8A8C3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EF4695-538F-2C4A-B41E-D8E645F3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2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67A1A-788A-4E4E-A88F-50312E3D3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880937-254C-EA4C-82A9-B8450E64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D5F19E-C283-1C42-9225-2CF2D869A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7BDC06-E18D-624A-AC65-A85FC226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5B823D-93C0-614C-A628-9840D348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614EB1B-A0D3-1C4D-A22D-AC2DD451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89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33340-624D-014B-B259-EE259CB9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70145C3-59E8-984D-841D-4664E09F47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D0A177-445C-AC4A-B260-5D9DA3F0E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A1EF58-BE33-4448-8108-5286E939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024B90-D006-9D45-88DE-949BCEF3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FEF8B6-4483-6B4B-B63F-7F039255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05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AD912C-8441-5048-83B1-F1483CE6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C6B9E4-DDF5-874C-B67D-112E0CF56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F2AD8D-CF2D-3147-9EA1-340A38FB7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1D645-E4E5-AB48-837F-75FB760629F6}" type="datetimeFigureOut">
              <a:rPr lang="de-DE" smtClean="0"/>
              <a:t>08.05.20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BC2DD1-ED01-0940-B764-D7BA11CB6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FBA950-C328-5345-A60F-2544CB25F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E9D-3345-E745-8A77-DC26DD7B7D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75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8EE1F3-9498-A544-ABB0-ABAA395D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61F40CA-CF43-1D4F-9454-DD7DBB72E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D9A06035-E72F-8945-A347-4D90E2A91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12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(3)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309816"/>
            <a:ext cx="8045638" cy="3947984"/>
          </a:xfrm>
        </p:spPr>
        <p:txBody>
          <a:bodyPr>
            <a:noAutofit/>
          </a:bodyPr>
          <a:lstStyle/>
          <a:p>
            <a:pPr algn="l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Eingangssequenz</a:t>
            </a:r>
          </a:p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(1) Quo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usque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tandem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abutere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nostra?</a:t>
            </a:r>
            <a:endParaRPr 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furor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tuus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eludet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finem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effrenata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iactabit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audacia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…</a:t>
            </a:r>
            <a:endParaRPr 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8EE1F3-9498-A544-ABB0-ABAA395D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8" name="Untertitel 7">
            <a:extLst>
              <a:ext uri="{FF2B5EF4-FFF2-40B4-BE49-F238E27FC236}">
                <a16:creationId xmlns:a16="http://schemas.microsoft.com/office/drawing/2014/main" id="{D9A06035-E72F-8945-A347-4D90E2A91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2EF5DF-82E7-EC4B-9850-0695C315F47E}"/>
              </a:ext>
            </a:extLst>
          </p:cNvPr>
          <p:cNvSpPr/>
          <p:nvPr/>
        </p:nvSpPr>
        <p:spPr>
          <a:xfrm>
            <a:off x="494270" y="420130"/>
            <a:ext cx="10428130" cy="128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(1)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usque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tandem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abutere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Catilina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patientia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nostra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furor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eludet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finem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effrenata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iactabit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audaci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nocturnum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praesidium</a:t>
            </a:r>
            <a:r>
              <a:rPr lang="de-DE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Palatii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urbis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vigiliae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timor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concursus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bonorum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omnium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hic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munitissimus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habendi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senatus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horum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vultusque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moverunt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Constrictam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omnium Scientia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teneri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coniurationem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vides?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proxima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superior nocte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quos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convocaveris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nostrum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ignorare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arbitraris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mores!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B343A26-7030-EC42-A8D3-63DB594B3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23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8EE1F3-9498-A544-ABB0-ABAA395D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8" name="Untertitel 7">
            <a:extLst>
              <a:ext uri="{FF2B5EF4-FFF2-40B4-BE49-F238E27FC236}">
                <a16:creationId xmlns:a16="http://schemas.microsoft.com/office/drawing/2014/main" id="{D9A06035-E72F-8945-A347-4D90E2A91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2EF5DF-82E7-EC4B-9850-0695C315F47E}"/>
              </a:ext>
            </a:extLst>
          </p:cNvPr>
          <p:cNvSpPr/>
          <p:nvPr/>
        </p:nvSpPr>
        <p:spPr>
          <a:xfrm>
            <a:off x="494270" y="-6153674"/>
            <a:ext cx="10428130" cy="128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(1) Quo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usque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tandem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abutere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Catilina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nostra?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furor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eludet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finem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effrenata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iactabit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audacia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Nihilne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nocturnum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praesidium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Palatii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vigiliae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timor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concursus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bonorum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omnium,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hic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munitissimus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habendi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senatus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locus,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vultusque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moverunt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Constrictam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horum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omnium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teneri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coniurationem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vides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proxima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superiore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nocte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quos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convocaveris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nostrum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ignorare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arbitra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mores!</a:t>
            </a:r>
            <a:endParaRPr lang="de-DE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8EE1F3-9498-A544-ABB0-ABAA395D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61F40CA-CF43-1D4F-9454-DD7DBB72E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D9A06035-E72F-8945-A347-4D90E2A91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0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(4)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333500"/>
            <a:ext cx="7508805" cy="55245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Senatssitzung in Anwesenheit von Mitverschwörern</a:t>
            </a:r>
          </a:p>
          <a:p>
            <a:pPr algn="l"/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(8)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esse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hic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senatu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quosdam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tecum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fuerunt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Feuerwerk von rhetorischen Fragen</a:t>
            </a:r>
          </a:p>
          <a:p>
            <a:pPr algn="l"/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(9) O di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immortales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Ubinam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gentium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sumus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In qua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urbe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vivimus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publicam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habemus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Anschluss an den Anruf der Götter reicht eine Frage offensichtlich nicht; bevor die Antwort erfolgt, wird nachgelegt.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6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(5)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181100"/>
            <a:ext cx="6950005" cy="5435600"/>
          </a:xfrm>
        </p:spPr>
        <p:txBody>
          <a:bodyPr>
            <a:normAutofit fontScale="92500"/>
          </a:bodyPr>
          <a:lstStyle/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Geistreiche Formulierungen</a:t>
            </a:r>
          </a:p>
          <a:p>
            <a:pPr algn="l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(10)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minus,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plurimos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Purge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liberabis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urus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Nobiscum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versari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diutius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de-D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r>
              <a:rPr lang="de-D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</a:t>
            </a:r>
            <a:r>
              <a:rPr lang="de-D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de-D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Sentenzenartige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Formulierungen in Engführung mit derben Bildern – und dann Alliteration; Stilmittel treten in Kombination und eng verzahnt miteinander auf; kurze Sentenzen und längere Sequenzen, auf einander abgestimmt: ein anaphorisch aufgeladenes asyndetisches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Trikolon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Ende bringt die Aussage auf den Punkt; auch hier wieder negativ die zweite Person (non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und - dreifach - das Ich der ersten Person, und zwar dem Sinn nach positiv und aktiv.</a:t>
            </a:r>
            <a:r>
              <a:rPr lang="de-DE" dirty="0"/>
              <a:t> 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136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(6)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5" y="1087395"/>
            <a:ext cx="7988300" cy="6210300"/>
          </a:xfrm>
        </p:spPr>
        <p:txBody>
          <a:bodyPr>
            <a:noAutofit/>
          </a:bodyPr>
          <a:lstStyle/>
          <a:p>
            <a:pPr algn="l"/>
            <a:r>
              <a:rPr lang="de-DE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Antippen / Vorausdeuten</a:t>
            </a:r>
          </a:p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(11) hier wird der Gastgeber – </a:t>
            </a:r>
            <a:r>
              <a:rPr lang="de-D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Iupiter</a:t>
            </a:r>
            <a:r>
              <a:rPr lang="de-D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Stator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schon einmal erwähnt und als Wächter/Beschützer der Stadt (</a:t>
            </a:r>
            <a:r>
              <a:rPr lang="de-D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custos</a:t>
            </a:r>
            <a:r>
              <a:rPr lang="de-D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huius</a:t>
            </a:r>
            <a:r>
              <a:rPr lang="de-DE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urbis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herausgestrichen, umgekehrt die Gefährdung des Gemeinwesens durch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wieder dreifach gestaffelt – herausgestrichen:</a:t>
            </a:r>
          </a:p>
          <a:p>
            <a:pPr algn="l"/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hanc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taetram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horribilem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tamque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infestam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publicae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de-D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pestem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-</a:t>
            </a:r>
          </a:p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inhaltlich als Anapher u. Klimax und dabei auch von der sprachlichen Quantität her – dem Gesetz der wachsenden Glieder folgend – in steigender Linie.</a:t>
            </a:r>
          </a:p>
        </p:txBody>
      </p:sp>
    </p:spTree>
    <p:extLst>
      <p:ext uri="{BB962C8B-B14F-4D97-AF65-F5344CB8AC3E}">
        <p14:creationId xmlns:p14="http://schemas.microsoft.com/office/powerpoint/2010/main" val="9163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(7a)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087395"/>
            <a:ext cx="7877106" cy="5592805"/>
          </a:xfrm>
        </p:spPr>
        <p:txBody>
          <a:bodyPr>
            <a:normAutofit/>
          </a:bodyPr>
          <a:lstStyle/>
          <a:p>
            <a:pPr algn="l"/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 Die den Römern gleichsam heilige </a:t>
            </a:r>
            <a:r>
              <a:rPr lang="de-DE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Patria</a:t>
            </a: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 Anklägerin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hinführend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(17)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mehercule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patria)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Nunc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patria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comunis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parens</a:t>
            </a:r>
            <a:r>
              <a:rPr lang="de-DE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omnium</a:t>
            </a:r>
            <a:r>
              <a:rPr lang="de-DE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nostrorum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odit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metuit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de-DE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</a:t>
            </a:r>
            <a:r>
              <a:rPr lang="de-DE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nihil</a:t>
            </a:r>
            <a:r>
              <a:rPr lang="de-DE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de-DE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iudicat</a:t>
            </a:r>
            <a:r>
              <a:rPr lang="de-DE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de-DE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patricidio</a:t>
            </a:r>
            <a:r>
              <a:rPr lang="de-DE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</a:t>
            </a:r>
            <a:r>
              <a:rPr lang="de-DE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cogitare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huius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auctoritatem</a:t>
            </a:r>
            <a:r>
              <a:rPr lang="de-DE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vereb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iudicium</a:t>
            </a:r>
            <a:r>
              <a:rPr lang="de-DE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vim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pertimesc</a:t>
            </a:r>
            <a:r>
              <a:rPr lang="de-DE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>
              <a:lnSpc>
                <a:spcPct val="120000"/>
              </a:lnSpc>
            </a:pPr>
            <a:endParaRPr lang="de-D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(7b)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087395"/>
            <a:ext cx="8156506" cy="5592805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(18)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tecum,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sic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quodam</a:t>
            </a: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modo</a:t>
            </a: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tacita</a:t>
            </a: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loquitur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de-D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de-DE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Nullum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aliquot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annis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facinus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exstitit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nisi</a:t>
            </a:r>
            <a:r>
              <a:rPr lang="de-DE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de-DE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de-DE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nullum</a:t>
            </a:r>
            <a:r>
              <a:rPr lang="de-DE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flagitium</a:t>
            </a:r>
            <a:r>
              <a:rPr lang="de-DE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sine </a:t>
            </a:r>
            <a:r>
              <a:rPr lang="de-DE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de-DE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multorum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civium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vexatio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direptioque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sociorum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impunita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fuit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de-D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neglege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leges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quaestiones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verum</a:t>
            </a:r>
            <a:r>
              <a:rPr lang="en-US" sz="3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evince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perfringe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asque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valuisti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Superiora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quamquam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fere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fuerunt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tamen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potui</a:t>
            </a:r>
            <a:r>
              <a:rPr lang="en-US" sz="3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Nunc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propter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quicquid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increpuerit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Catilinam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timeri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nullum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videri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contra me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consilium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iniri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posse, quod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tuo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scelere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abhorreat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ferendum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discede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mihi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timorem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eripe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verus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opprimar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falsus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tandem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aliquando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timere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desinam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de-DE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5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(8)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00" y="1087395"/>
            <a:ext cx="8445500" cy="6253205"/>
          </a:xfrm>
        </p:spPr>
        <p:txBody>
          <a:bodyPr>
            <a:normAutofit fontScale="92500"/>
          </a:bodyPr>
          <a:lstStyle/>
          <a:p>
            <a:pPr algn="l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g)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Schweigen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(20) … Quid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ecquid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attendis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ecquid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animadvertis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horum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silentium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Patiuntur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tacent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Quid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35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specta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auctoritatem</a:t>
            </a:r>
            <a:r>
              <a:rPr lang="en-US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loquentium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quorum </a:t>
            </a:r>
            <a:r>
              <a:rPr lang="en-US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voluntatem</a:t>
            </a:r>
            <a:r>
              <a:rPr lang="en-US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tacitorum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en-US" sz="35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spic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(21) At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hoc idem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adulescenti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Sestio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fortissimo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Marcello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dixissem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mihi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hoc ipso in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senatus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vim et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intulisset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autem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quiescent,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probant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patiuntur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decernunt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tacent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clamant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8EE1F3-9498-A544-ABB0-ABAA395D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8" name="Untertitel 7">
            <a:extLst>
              <a:ext uri="{FF2B5EF4-FFF2-40B4-BE49-F238E27FC236}">
                <a16:creationId xmlns:a16="http://schemas.microsoft.com/office/drawing/2014/main" id="{D9A06035-E72F-8945-A347-4D90E2A91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2EF5DF-82E7-EC4B-9850-0695C315F47E}"/>
              </a:ext>
            </a:extLst>
          </p:cNvPr>
          <p:cNvSpPr/>
          <p:nvPr/>
        </p:nvSpPr>
        <p:spPr>
          <a:xfrm>
            <a:off x="494270" y="420130"/>
            <a:ext cx="10428130" cy="128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(1) Quo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usque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tandem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abutere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Catilina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nostra?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furor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eludet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finem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effrenata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iactabit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audacia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Nihilne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nocturnum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praesidium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Palatii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vigiliae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timor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concursus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bonorum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omnium,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nihil hic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munitissimus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habendi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senatus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locus,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vultusque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moverunt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Constrictam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omnium Scientia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teneri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coniurationem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vides?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proxima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superior nocte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quos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convocaveris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nostrum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ignorare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arbitraris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mores!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6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(9)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087395"/>
            <a:ext cx="8169206" cy="5389605"/>
          </a:xfrm>
        </p:spPr>
        <p:txBody>
          <a:bodyPr>
            <a:normAutofit fontScale="92500"/>
          </a:bodyPr>
          <a:lstStyle/>
          <a:p>
            <a:pPr algn="l"/>
            <a:r>
              <a:rPr lang="de-DE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h) Grenzenlose Gier: Natur, Charakter, Prägung</a:t>
            </a: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(25) Ibis tandem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aliquando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cupiditas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effrenata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furiosa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rabiebat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affert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quondam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incredibilem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amentiam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peperit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exercuit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fortuna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servavit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de-DE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 Moralische Ausgrenzung des Gegners </a:t>
            </a: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(26) … cum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tuorum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bonum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quemquam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videbis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36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(10a)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026D907-69D8-2E42-9715-D0453C91DFBB}"/>
              </a:ext>
            </a:extLst>
          </p:cNvPr>
          <p:cNvSpPr/>
          <p:nvPr/>
        </p:nvSpPr>
        <p:spPr>
          <a:xfrm>
            <a:off x="3835400" y="1106580"/>
            <a:ext cx="8105271" cy="5160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j)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Fiktive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Anklage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Ciceros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durch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Patria / Italia / res </a:t>
            </a:r>
            <a:r>
              <a:rPr lang="en-US" sz="2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Nunc,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me,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patres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conscripti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quandam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prope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iustam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patriae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querimoniam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detester ac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deprecer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percipite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quaeso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diligenter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et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penitus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animis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vestris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mentibusque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mandate.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Etenim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mecum 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mihi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carior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cuncta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Italia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loquatur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(10b)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549400"/>
            <a:ext cx="6950005" cy="47625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„M.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Tulli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quid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agis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Tune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eum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hostem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comperisti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ducem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belli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futurum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vides,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exspectari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imperatorem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castris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hostium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sentis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auctorem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sceleris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principem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coniurationis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evocatorem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servorum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civium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perditorum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exire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patiere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abs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en-US" sz="4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emissus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 </a:t>
            </a:r>
            <a:r>
              <a:rPr lang="en-US" sz="4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urbe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4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immissus</a:t>
            </a:r>
            <a:r>
              <a:rPr lang="en-US" sz="4600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4600" dirty="0" err="1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urbem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esse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videatur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Nonne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hunc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vincula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duci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 mortem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rapi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summo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supplicio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mactari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imperabis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(28) Quid tandem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impedit</a:t>
            </a:r>
            <a:r>
              <a:rPr lang="en-US" sz="4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…</a:t>
            </a:r>
            <a:endParaRPr lang="de-DE" sz="4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7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(10c)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026D907-69D8-2E42-9715-D0453C91DFBB}"/>
              </a:ext>
            </a:extLst>
          </p:cNvPr>
          <p:cNvSpPr/>
          <p:nvPr/>
        </p:nvSpPr>
        <p:spPr>
          <a:xfrm>
            <a:off x="3636997" y="1106581"/>
            <a:ext cx="8303674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Mosne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maiorum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At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persaepe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privati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perniciosos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multarunt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leges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civium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Romanorum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supplicio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rogatae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At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numquam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a re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defecerunt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civium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iura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tenuerunt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invidiam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posteritatis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times?</a:t>
            </a:r>
            <a:endParaRPr lang="de-DE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Praeclaram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populo Romano refers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gratiam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qui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hominem per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cognitum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nulla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commendatione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maiorum tam mature ad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summum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imperium per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omnis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honorum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gradus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extulit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propter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invidiae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alicuius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periculi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metum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salutem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civium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tuorum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neglegis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(10d)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026D907-69D8-2E42-9715-D0453C91DFBB}"/>
              </a:ext>
            </a:extLst>
          </p:cNvPr>
          <p:cNvSpPr/>
          <p:nvPr/>
        </p:nvSpPr>
        <p:spPr>
          <a:xfrm>
            <a:off x="3636997" y="1106581"/>
            <a:ext cx="8303674" cy="431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(29)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invidiae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vehementius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severitatis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fortitudinis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invidia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inertiae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nequitiae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pertimescenda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An, cum bello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vastabitur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Italia,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vexabuntur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urbes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tecta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ardebunt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tum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existimas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invidiae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incendio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conflagraturum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?”  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4300" y="1176295"/>
            <a:ext cx="6743700" cy="5770605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 Eine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Selbstaussage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Missgunst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gereicht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Ehre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(29):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semper,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invidiam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virtute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partam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gloriam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invidiam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putarem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l) Blindheit und Verdrängung (zeitloses Phänomen?)</a:t>
            </a:r>
          </a:p>
          <a:p>
            <a:pPr algn="l"/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(30)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Quamquam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nonnulli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hoc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ordine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de-DE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de-DE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de-DE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de-DE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imminent, non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videant</a:t>
            </a:r>
            <a:r>
              <a:rPr lang="de-DE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de-DE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de-DE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de-DE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vident</a:t>
            </a:r>
            <a:r>
              <a:rPr lang="de-DE" sz="3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dissimulent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;…</a:t>
            </a:r>
          </a:p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 Die vollständige Läuterung des Gemeinwesens</a:t>
            </a:r>
          </a:p>
          <a:p>
            <a:pPr algn="l"/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exstinguetur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delebitur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modo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haec</a:t>
            </a:r>
            <a:r>
              <a:rPr lang="de-DE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de-DE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adulta</a:t>
            </a:r>
            <a:r>
              <a:rPr lang="de-DE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</a:t>
            </a:r>
            <a:r>
              <a:rPr lang="de-DE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publicae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pestis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verum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stirps</a:t>
            </a:r>
            <a:r>
              <a:rPr lang="de-DE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de-DE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semen</a:t>
            </a:r>
            <a:r>
              <a:rPr lang="de-DE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malorum</a:t>
            </a:r>
            <a:r>
              <a:rPr lang="de-DE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omnium</a:t>
            </a:r>
            <a:r>
              <a:rPr lang="de-DE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6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(11a)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4300" y="1176295"/>
            <a:ext cx="8026400" cy="5770605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Paralleltext zu l): sinnliche Wahrnehmung und Erkenntnis</a:t>
            </a:r>
          </a:p>
          <a:p>
            <a:pPr algn="l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Quaeris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quemadmodum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Tuscis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aestate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Evigilo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libuit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plerumque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circa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saepe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fenestrae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manent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Mire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silentio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tenebris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rebus,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avocant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abductus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liber et mihi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relictus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oculos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animum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oculis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eadem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quotiens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alia. 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(Plinius d. J., </a:t>
            </a:r>
            <a:r>
              <a:rPr lang="de-D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9,36)</a:t>
            </a:r>
          </a:p>
        </p:txBody>
      </p:sp>
    </p:spTree>
    <p:extLst>
      <p:ext uri="{BB962C8B-B14F-4D97-AF65-F5344CB8AC3E}">
        <p14:creationId xmlns:p14="http://schemas.microsoft.com/office/powerpoint/2010/main" val="40304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(12)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383957"/>
            <a:ext cx="7847929" cy="5474043"/>
          </a:xfrm>
        </p:spPr>
        <p:txBody>
          <a:bodyPr>
            <a:normAutofit/>
          </a:bodyPr>
          <a:lstStyle/>
          <a:p>
            <a:pPr algn="l"/>
            <a:r>
              <a:rPr lang="de-DE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Sauber geschieden nach Guten und Bösen:</a:t>
            </a:r>
          </a:p>
          <a:p>
            <a:pPr algn="l"/>
            <a:endParaRPr lang="de-DE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(32)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secedant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improbi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secernant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locum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congregentur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id quod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saepe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dixi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secernantur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nobis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desinant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insidiari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circumstare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obsidere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malleolos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faces ad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inflammandam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677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(13)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408669"/>
            <a:ext cx="8193919" cy="521455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o) Jeder kann und muss sich entscheiden, ob er gegen oder für den Staat steht (Wie frei sind die Gedanken?)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(32) Sit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inscriptum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fronte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cuiusque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quid de re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Pollice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hoc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vobis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patres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conscripti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nobis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consulibus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fore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diligentiam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tantam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vobis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auctoritatem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equitibus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virtutem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omnibus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bonis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consensionem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profectione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omnia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patefacta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illustrate,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oppressa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vindicate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videatis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2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(14)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087394"/>
            <a:ext cx="8474006" cy="6037306"/>
          </a:xfrm>
        </p:spPr>
        <p:txBody>
          <a:bodyPr>
            <a:noAutofit/>
          </a:bodyPr>
          <a:lstStyle/>
          <a:p>
            <a:pPr algn="l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p)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Juppiter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Stator (in diesem Fall gleichsam als Hausherr) als Patron der guten Römer und ihrer Interessen</a:t>
            </a:r>
          </a:p>
          <a:p>
            <a:pPr algn="l">
              <a:lnSpc>
                <a:spcPct val="100000"/>
              </a:lnSpc>
            </a:pP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(34)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Hisce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ominibus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summa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salute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cum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peste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pernicie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cumque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eorum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exitio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tecum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omni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scelere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parricidioque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iunxerunt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proficiscere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impium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bellum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nefarium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Tu, </a:t>
            </a:r>
            <a:r>
              <a:rPr lang="de-DE" sz="2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Iuppiter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isdem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haec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auspiciis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Romulo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constitutus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Statorem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huius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urbis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atque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imperii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nominamus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hunc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huius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tuis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ceterisque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templis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tectis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urbis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moenibus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vita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fortunisque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civium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omnium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arcebis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homines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bonorum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inimicos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hostis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patriae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latrones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Italiae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scelerum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foedere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nefaria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societate</a:t>
            </a:r>
            <a:r>
              <a:rPr lang="de-DE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coniunctos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aeternis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suppliciis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vivos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mortuosque</a:t>
            </a:r>
            <a:r>
              <a:rPr lang="de-DE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mactabis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83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8EE1F3-9498-A544-ABB0-ABAA395D5A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8" name="Untertitel 7">
            <a:extLst>
              <a:ext uri="{FF2B5EF4-FFF2-40B4-BE49-F238E27FC236}">
                <a16:creationId xmlns:a16="http://schemas.microsoft.com/office/drawing/2014/main" id="{D9A06035-E72F-8945-A347-4D90E2A91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2EF5DF-82E7-EC4B-9850-0695C315F47E}"/>
              </a:ext>
            </a:extLst>
          </p:cNvPr>
          <p:cNvSpPr/>
          <p:nvPr/>
        </p:nvSpPr>
        <p:spPr>
          <a:xfrm>
            <a:off x="494270" y="-6153674"/>
            <a:ext cx="10428130" cy="128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(1) Quo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usque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tandem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abutere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Catilina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nostra?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furor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eludet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 finem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effrenata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iactabit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audacia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Nihilne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nocturnum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praesidium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Palatii</a:t>
            </a:r>
            <a:r>
              <a:rPr lang="de-DE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urbis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vigiliae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timor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concursus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bonorum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omnium,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hic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munitissimus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habendi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senatus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locus,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nihil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vultusque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moverunt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Patere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Constrictam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horum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omnium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scientia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teneri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coniurationem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tuam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vides?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proxima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superiore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nocte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quos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convocaveris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quid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ceperis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nostrum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ignorare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arbitraris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tempora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 mores!</a:t>
            </a:r>
            <a:endParaRPr lang="de-DE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(15)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5" y="1334531"/>
            <a:ext cx="7897357" cy="5189838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de-DE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Moderne und aktuelle Perspektiven - Wir wissen alles über dich! (Überwachung / totale Kontrolle):</a:t>
            </a:r>
          </a:p>
          <a:p>
            <a:pPr algn="l"/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20000"/>
              </a:lnSpc>
            </a:pPr>
            <a:r>
              <a:rPr lang="de-DE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(1) …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Patere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5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consilia</a:t>
            </a:r>
            <a:r>
              <a:rPr lang="en-US" sz="5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sentis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Constrictam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horum</a:t>
            </a:r>
            <a:r>
              <a:rPr lang="en-US" sz="5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omnium </a:t>
            </a:r>
            <a:r>
              <a:rPr lang="en-US" sz="5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scientia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teneri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coniurationem</a:t>
            </a:r>
            <a:r>
              <a:rPr lang="en-US" sz="5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tuam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vides? Quid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proxima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quid superior nocte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egeris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ubi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fueris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quos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convocaveris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quid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consilii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ceperis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en-US" sz="5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nostrum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ignorare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arbitraris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de-DE" sz="5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5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(8) nihil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</a:t>
            </a:r>
            <a:r>
              <a:rPr lang="en-US" sz="5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nihil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</a:t>
            </a:r>
            <a:r>
              <a:rPr lang="en-US" sz="5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nihil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cogita</a:t>
            </a:r>
            <a:r>
              <a:rPr lang="en-US" sz="5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quod non </a:t>
            </a:r>
            <a:r>
              <a:rPr lang="en-US" sz="57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ego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modo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</a:t>
            </a:r>
            <a:r>
              <a:rPr lang="en-US" sz="5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US" sz="5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</a:t>
            </a:r>
            <a:r>
              <a:rPr lang="en-US" sz="5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eam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planeque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sent</a:t>
            </a:r>
            <a:r>
              <a:rPr lang="en-US" sz="57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en-US" sz="5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5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8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(16)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334530"/>
            <a:ext cx="7847929" cy="3923270"/>
          </a:xfrm>
        </p:spPr>
        <p:txBody>
          <a:bodyPr>
            <a:noAutofit/>
          </a:bodyPr>
          <a:lstStyle/>
          <a:p>
            <a:pPr algn="l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scriptum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Zeitgenössischer Kommentar zu einem Streit des gelehrten Theologen Johannes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Neocorus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mit dem Juristen Philipp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vor dem fürstlichen Gericht in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Gottorf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 Sept. 1601:</a:t>
            </a:r>
          </a:p>
          <a:p>
            <a:pPr algn="l"/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 alle lögen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weren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muchte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Philip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Murer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Ciceronis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vader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sÿn</a:t>
            </a:r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(Diarium Saxe, 21. Sept. 1601).</a:t>
            </a:r>
            <a:b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8EE1F3-9498-A544-ABB0-ABAA395D5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61F40CA-CF43-1D4F-9454-DD7DBB72E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D9A06035-E72F-8945-A347-4D90E2A91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1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881500"/>
            <a:ext cx="8806332" cy="34297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de-DE" sz="5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DE" sz="5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Anregungen für eine vertiefende Lektüre von </a:t>
            </a:r>
            <a:r>
              <a:rPr lang="de-D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Ciceros</a:t>
            </a:r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Erster </a:t>
            </a:r>
            <a:r>
              <a:rPr lang="de-DE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Catilinarischer</a:t>
            </a:r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B9D00F-643F-9F47-8F8E-25A5878D9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5470358"/>
            <a:ext cx="6176210" cy="990600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Detlev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Kraack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Gymnasium Schloss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Plön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7994" y="914246"/>
            <a:ext cx="8474006" cy="781026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Cicero-Lektüre?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CD2243F-DAC6-CD4F-A7A8-217C3D89F171}"/>
              </a:ext>
            </a:extLst>
          </p:cNvPr>
          <p:cNvSpPr txBox="1">
            <a:spLocks/>
          </p:cNvSpPr>
          <p:nvPr/>
        </p:nvSpPr>
        <p:spPr>
          <a:xfrm>
            <a:off x="3685942" y="2923376"/>
            <a:ext cx="8474005" cy="781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Kompetenz-Orientierung?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D1202CB-B9B0-C54B-9469-497043D7C697}"/>
              </a:ext>
            </a:extLst>
          </p:cNvPr>
          <p:cNvSpPr txBox="1">
            <a:spLocks/>
          </p:cNvSpPr>
          <p:nvPr/>
        </p:nvSpPr>
        <p:spPr>
          <a:xfrm>
            <a:off x="-543696" y="5378233"/>
            <a:ext cx="12671592" cy="7810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Gegenwarts-/Lebenswelt-Bezüge?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293532F-02E2-6940-AB83-C0BB43C60BE7}"/>
              </a:ext>
            </a:extLst>
          </p:cNvPr>
          <p:cNvSpPr txBox="1">
            <a:spLocks/>
          </p:cNvSpPr>
          <p:nvPr/>
        </p:nvSpPr>
        <p:spPr>
          <a:xfrm>
            <a:off x="3731740" y="4927797"/>
            <a:ext cx="8460259" cy="781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551" y="1309815"/>
            <a:ext cx="11485343" cy="5239265"/>
          </a:xfrm>
        </p:spPr>
        <p:txBody>
          <a:bodyPr>
            <a:normAutofit fontScale="85000" lnSpcReduction="20000"/>
          </a:bodyPr>
          <a:lstStyle/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Leitgedanken</a:t>
            </a:r>
          </a:p>
          <a:p>
            <a:pPr algn="l"/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1) „Geht ins Ohr, bleibt im Kopf.“							(Werbung / Propaganda /Alltag …)</a:t>
            </a:r>
          </a:p>
          <a:p>
            <a:pPr algn="l"/>
            <a:endParaRPr lang="de-DE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2)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sequentur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(Marcus Porcius Cato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Censorius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</a:p>
          <a:p>
            <a:pPr algn="l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Cato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maior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234-149 v. Chr.) </a:t>
            </a:r>
            <a:endParaRPr lang="de-DE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DE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moribus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antiquis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 stat Romana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virisque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(Quintus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Ennius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239-169 v. Chr.)</a:t>
            </a:r>
            <a:r>
              <a:rPr lang="de-DE" sz="4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DE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488" y="57395"/>
            <a:ext cx="11735511" cy="781026"/>
          </a:xfrm>
        </p:spPr>
        <p:txBody>
          <a:bodyPr>
            <a:normAutofit fontScale="90000"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historisch-biographische Rahmen (1. Jh. v. Chr.)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992881"/>
            <a:ext cx="11887201" cy="5710659"/>
          </a:xfrm>
        </p:spPr>
        <p:txBody>
          <a:bodyPr>
            <a:normAutofit fontScale="40000" lnSpcReduction="20000"/>
          </a:bodyPr>
          <a:lstStyle/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Tullius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Cicero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(* 3. Jan. 106 in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Arpinum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de-DE" sz="4300" dirty="0"/>
              <a:t>† </a:t>
            </a:r>
            <a:r>
              <a:rPr lang="de-DE" sz="4400" dirty="0"/>
              <a:t> 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Dez. 43 bei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Formiae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Vater röm. Ritter (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eques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Cicero wird als 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 novus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einer der bedeutendsten Redner, Schriftsteller u. Staatsmänner Roms; Zeuge des Niedergangs der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 er verteidigt.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90er Jahre Erziehung/Ausbildung in Rom.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80er Jahre erste Prozesstätigkeit, u.a. für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Roscius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gegen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Chrysogonus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einen Günstling des Diktators 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Sulla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79-77 Studienreise nach Griechenland (Athen/Rhodos).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Cursus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honorum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(alle Ämter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anno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75 Quästor auf Sizilien - 69 Ädil - 66 Prätor - 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Konsul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Prozess gegen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Verres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(Cicero gilt hinfort als erster Redner Roms).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Konsulat: Aufdeckung der Verschwörung des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SCU (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senatus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cosultum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ultimum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vier Reden gegen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u. a. am 7. Nov. vor dem im Tempel des 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Jupiter Stator 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Fuß des Palatins versammelten Senat; nach Erfolg Ehrentitel PP (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pater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patriae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Triumvirat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viri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publicae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restituendae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Caesar,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Pompeius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Crassus.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58/57 Cicero im Exil in Griechenland; kommt dadurch einer Verurteilung wegen Hinrichtung der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Catilinarier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zuvor, die sein Rivale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Clodius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betrieb; Besitz wird beschlagnahmt, Anwesen auf dem Palatin geplündert; nach Rückkehr schriftstellerische Tätigkeit (De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oratore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legibus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Statthalter in Kilikien.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Cicero als Vertreter der 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Optimaten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tritt für die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ein.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49ff. Bürgerkrieg: Caesar gegen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Pompeius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Senatspartei; Cicero geht zunächst mit Senat nach Griechenland, wird aber von Caesar wieder in Gnaden aufgenommen (weckt Zweifel an Prinzipientreue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Ciceros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 der Ermordung Caesars an den Iden des März (15.3.) 44 hofft Cicero zunächst auf die Wiederherstellung der Republik und stellt sich gegenläufigen Tendenzen entschieden entgegen (u.a. 14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Philippica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gegen Antonius; vergebliches Werben um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Oktavian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>
              <a:spcBef>
                <a:spcPts val="400"/>
              </a:spcBef>
              <a:spcAft>
                <a:spcPts val="600"/>
              </a:spcAft>
            </a:pP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</a:t>
            </a:r>
            <a:r>
              <a:rPr lang="de-DE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Triumvirat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Oktavian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Antonius, Lepidus; Cicero wird Opfer der Proskriptionen: am 7. Dez. auf der Flucht bei </a:t>
            </a:r>
            <a:r>
              <a:rPr lang="de-DE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Formiae</a:t>
            </a:r>
            <a:r>
              <a:rPr lang="de-D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ermordet, sein Leichnam geschändet.</a:t>
            </a:r>
          </a:p>
        </p:txBody>
      </p:sp>
    </p:spTree>
    <p:extLst>
      <p:ext uri="{BB962C8B-B14F-4D97-AF65-F5344CB8AC3E}">
        <p14:creationId xmlns:p14="http://schemas.microsoft.com/office/powerpoint/2010/main" val="31107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Materialien zum Vortrag (2).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334530"/>
            <a:ext cx="8045637" cy="514041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Lucius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Sergius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(108-62 v. Chr.)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Sallust: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 1 L.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nobili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magna vi et animi et corporis,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ingenio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pravoque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2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adulescentia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intestina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caedes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rapinae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discordia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ibique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iuventutem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exercuit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3 Corpus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inediae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vigiliae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cuiquam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credibile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est.4 Animus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audax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subdolus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simulator ac dissimulator,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alieni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adpetens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profusus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ardens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cupiditatibus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eloquentiae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sapientiae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parum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5 Vastus animus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inmoderata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incredibilia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semper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cupiebat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Sallustius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Crispus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Coniuratio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5, 1-5)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26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A24C12B-782D-0F44-ACD4-C7A320760C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414000"/>
            <a:ext cx="12192000" cy="7272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19D8B8-DEEC-854B-92C6-1572E6D41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5668" y="306369"/>
            <a:ext cx="8806332" cy="781026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Materialien zum Vortrag (2a)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A2A30CF-3C04-654E-92CF-A30714D1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6" y="306369"/>
            <a:ext cx="3053343" cy="4580015"/>
          </a:xfrm>
          <a:prstGeom prst="rect">
            <a:avLst/>
          </a:prstGeom>
        </p:spPr>
      </p:pic>
      <p:sp>
        <p:nvSpPr>
          <p:cNvPr id="7" name="Untertitel 6">
            <a:extLst>
              <a:ext uri="{FF2B5EF4-FFF2-40B4-BE49-F238E27FC236}">
                <a16:creationId xmlns:a16="http://schemas.microsoft.com/office/drawing/2014/main" id="{4BFB7893-41AC-7A4B-AC11-63756B9A2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7994" y="1334530"/>
            <a:ext cx="8045637" cy="514041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Lucius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Sergius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(108-62 v. Chr.)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Sallust: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 1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Catilina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nobili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fuit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magna vi et animi et corporis,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pravoque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Huic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adulescentia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caedes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rapinae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discordia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ibique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iuventutem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exercuit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3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inediae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vigiliae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cuiquam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credibile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est.4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audax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subdolus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lubet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simulator ac dissimulator,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alieni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adpetens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profusus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ardens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cupiditatibus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eloquentiae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sapientiae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parum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5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Vastus animus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inmoderata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incredibilia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nimis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semper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cupiebat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Sallustius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Crispius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Coniuratio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Catilinae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5, 1-5)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4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1757</Words>
  <Application>Microsoft Macintosh PowerPoint</Application>
  <PresentationFormat>Breitbild</PresentationFormat>
  <Paragraphs>229</Paragraphs>
  <Slides>32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Wie lange noch, Catilina?  Anregungen für eine vertiefende Lektüre von Ciceros Erster Catilinarischer Rede</vt:lpstr>
      <vt:lpstr>Cicero-Lektüre?</vt:lpstr>
      <vt:lpstr>Materialien zum Vortrag (1)</vt:lpstr>
      <vt:lpstr>Der historisch-biographische Rahmen (1. Jh. v. Chr.)</vt:lpstr>
      <vt:lpstr>Materialien zum Vortrag (2). </vt:lpstr>
      <vt:lpstr> Materialien zum Vortrag (2a)</vt:lpstr>
      <vt:lpstr>Materialien zum Vortrag (3)</vt:lpstr>
      <vt:lpstr>PowerPoint-Präsentation</vt:lpstr>
      <vt:lpstr>PowerPoint-Präsentation</vt:lpstr>
      <vt:lpstr>PowerPoint-Präsentation</vt:lpstr>
      <vt:lpstr>Materialien zum Vortrag (4)</vt:lpstr>
      <vt:lpstr>Materialien zum Vortrag (5)</vt:lpstr>
      <vt:lpstr>Materialien zum Vortrag (6)</vt:lpstr>
      <vt:lpstr>Materialien zum Vortrag (7a)</vt:lpstr>
      <vt:lpstr>Materialien zum Vortrag (7b)</vt:lpstr>
      <vt:lpstr>Materialien zum Vortrag (8) </vt:lpstr>
      <vt:lpstr>Materialien zum Vortrag (9)</vt:lpstr>
      <vt:lpstr>Materialien zum Vortrag (10a)</vt:lpstr>
      <vt:lpstr>Materialien zum Vortrag (10b)</vt:lpstr>
      <vt:lpstr>Materialien zum Vortrag (10c)</vt:lpstr>
      <vt:lpstr>Materialien zum Vortrag (10d)</vt:lpstr>
      <vt:lpstr>Materialien zum Vortrag (11)</vt:lpstr>
      <vt:lpstr>Materialien zum Vortrag (11a)</vt:lpstr>
      <vt:lpstr>Materialien zum Vortrag (12)</vt:lpstr>
      <vt:lpstr>Materialien zum Vortrag (13)</vt:lpstr>
      <vt:lpstr>Materialien zum Vortrag (14)</vt:lpstr>
      <vt:lpstr>Materialien zum Vortrag (15)</vt:lpstr>
      <vt:lpstr>Materialien zum Vortrag (16)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lange noch, Catilina?  Anregungen für eine vertiefende Lektüre von Ciceros Erster Catilinarischer Rede</dc:title>
  <dc:creator>Finn Kraack</dc:creator>
  <cp:lastModifiedBy>Finn Kraack</cp:lastModifiedBy>
  <cp:revision>57</cp:revision>
  <dcterms:created xsi:type="dcterms:W3CDTF">2020-05-05T20:44:34Z</dcterms:created>
  <dcterms:modified xsi:type="dcterms:W3CDTF">2020-05-10T06:10:28Z</dcterms:modified>
</cp:coreProperties>
</file>